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6"/>
  </p:notesMasterIdLst>
  <p:sldIdLst>
    <p:sldId id="256" r:id="rId2"/>
    <p:sldId id="258" r:id="rId3"/>
    <p:sldId id="296" r:id="rId4"/>
    <p:sldId id="259" r:id="rId5"/>
    <p:sldId id="283" r:id="rId6"/>
    <p:sldId id="284" r:id="rId7"/>
    <p:sldId id="285" r:id="rId8"/>
    <p:sldId id="286" r:id="rId9"/>
    <p:sldId id="287" r:id="rId10"/>
    <p:sldId id="288" r:id="rId11"/>
    <p:sldId id="289" r:id="rId12"/>
    <p:sldId id="290" r:id="rId13"/>
    <p:sldId id="297" r:id="rId14"/>
    <p:sldId id="314" r:id="rId15"/>
    <p:sldId id="292" r:id="rId16"/>
    <p:sldId id="309" r:id="rId17"/>
    <p:sldId id="310" r:id="rId18"/>
    <p:sldId id="311" r:id="rId19"/>
    <p:sldId id="315" r:id="rId20"/>
    <p:sldId id="312" r:id="rId21"/>
    <p:sldId id="316" r:id="rId22"/>
    <p:sldId id="317" r:id="rId23"/>
    <p:sldId id="318" r:id="rId24"/>
    <p:sldId id="319" r:id="rId25"/>
    <p:sldId id="320" r:id="rId26"/>
    <p:sldId id="321" r:id="rId27"/>
    <p:sldId id="322" r:id="rId28"/>
    <p:sldId id="298" r:id="rId29"/>
    <p:sldId id="323" r:id="rId30"/>
    <p:sldId id="302" r:id="rId31"/>
    <p:sldId id="303" r:id="rId32"/>
    <p:sldId id="304" r:id="rId33"/>
    <p:sldId id="305" r:id="rId34"/>
    <p:sldId id="306" r:id="rId35"/>
    <p:sldId id="307" r:id="rId36"/>
    <p:sldId id="308" r:id="rId37"/>
    <p:sldId id="324" r:id="rId38"/>
    <p:sldId id="325" r:id="rId39"/>
    <p:sldId id="326" r:id="rId40"/>
    <p:sldId id="327" r:id="rId41"/>
    <p:sldId id="299" r:id="rId42"/>
    <p:sldId id="300" r:id="rId43"/>
    <p:sldId id="301" r:id="rId44"/>
    <p:sldId id="28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92092-B292-4ABF-8180-9E7E08A9B66D}" type="datetimeFigureOut">
              <a:rPr lang="en-IN" smtClean="0"/>
              <a:t>02-01-2026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DA6EC-D646-4ACE-A626-827979840895}" type="slidenum">
              <a:rPr lang="en-IN" smtClean="0"/>
              <a:t>‹#›</a:t>
            </a:fld>
            <a:endParaRPr lang="en-IN"/>
          </a:p>
        </p:txBody>
      </p:sp>
    </p:spTree>
    <p:extLst>
      <p:ext uri="{BB962C8B-B14F-4D97-AF65-F5344CB8AC3E}">
        <p14:creationId xmlns:p14="http://schemas.microsoft.com/office/powerpoint/2010/main" val="274720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DDA6EC-D646-4ACE-A626-827979840895}" type="slidenum">
              <a:rPr lang="en-IN" smtClean="0"/>
              <a:t>5</a:t>
            </a:fld>
            <a:endParaRPr lang="en-IN"/>
          </a:p>
        </p:txBody>
      </p:sp>
    </p:spTree>
    <p:extLst>
      <p:ext uri="{BB962C8B-B14F-4D97-AF65-F5344CB8AC3E}">
        <p14:creationId xmlns:p14="http://schemas.microsoft.com/office/powerpoint/2010/main" val="399765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FDDA6EC-D646-4ACE-A626-827979840895}" type="slidenum">
              <a:rPr lang="en-IN" smtClean="0"/>
              <a:t>25</a:t>
            </a:fld>
            <a:endParaRPr lang="en-IN"/>
          </a:p>
        </p:txBody>
      </p:sp>
    </p:spTree>
    <p:extLst>
      <p:ext uri="{BB962C8B-B14F-4D97-AF65-F5344CB8AC3E}">
        <p14:creationId xmlns:p14="http://schemas.microsoft.com/office/powerpoint/2010/main" val="3857469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AECC5EF6-B935-408A-9C0E-A39027CC0C22}"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725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489CA-510E-4871-971A-31C6847F0BBD}" type="datetimeFigureOut">
              <a:rPr lang="en-IN" smtClean="0"/>
              <a:t>02-01-2026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1207807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45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950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3434098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9478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6857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979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3799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232956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89CA-510E-4871-971A-31C6847F0BBD}" type="datetimeFigureOut">
              <a:rPr lang="en-IN" smtClean="0"/>
              <a:t>02-01-2026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CC5EF6-B935-408A-9C0E-A39027CC0C22}"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7667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89CA-510E-4871-971A-31C6847F0BBD}" type="datetimeFigureOut">
              <a:rPr lang="en-IN" smtClean="0"/>
              <a:t>02-01-2026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54662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89CA-510E-4871-971A-31C6847F0BBD}" type="datetimeFigureOut">
              <a:rPr lang="en-IN" smtClean="0"/>
              <a:t>02-01-2026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CC5EF6-B935-408A-9C0E-A39027CC0C22}"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1477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89CA-510E-4871-971A-31C6847F0BBD}" type="datetimeFigureOut">
              <a:rPr lang="en-IN" smtClean="0"/>
              <a:t>02-01-2026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CC5EF6-B935-408A-9C0E-A39027CC0C22}"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111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89CA-510E-4871-971A-31C6847F0BBD}" type="datetimeFigureOut">
              <a:rPr lang="en-IN" smtClean="0"/>
              <a:t>02-01-2026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63669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489CA-510E-4871-971A-31C6847F0BBD}" type="datetimeFigureOut">
              <a:rPr lang="en-IN" smtClean="0"/>
              <a:t>02-01-2026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CC5EF6-B935-408A-9C0E-A39027CC0C22}"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7380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489CA-510E-4871-971A-31C6847F0BBD}" type="datetimeFigureOut">
              <a:rPr lang="en-IN" smtClean="0"/>
              <a:t>02-01-2026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CC5EF6-B935-408A-9C0E-A39027CC0C22}" type="slidenum">
              <a:rPr lang="en-IN" smtClean="0"/>
              <a:t>‹#›</a:t>
            </a:fld>
            <a:endParaRPr lang="en-IN"/>
          </a:p>
        </p:txBody>
      </p:sp>
    </p:spTree>
    <p:extLst>
      <p:ext uri="{BB962C8B-B14F-4D97-AF65-F5344CB8AC3E}">
        <p14:creationId xmlns:p14="http://schemas.microsoft.com/office/powerpoint/2010/main" val="3544821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3489CA-510E-4871-971A-31C6847F0BBD}" type="datetimeFigureOut">
              <a:rPr lang="en-IN" smtClean="0"/>
              <a:t>02-01-2026</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ECC5EF6-B935-408A-9C0E-A39027CC0C22}" type="slidenum">
              <a:rPr lang="en-IN" smtClean="0"/>
              <a:t>‹#›</a:t>
            </a:fld>
            <a:endParaRPr lang="en-IN"/>
          </a:p>
        </p:txBody>
      </p:sp>
    </p:spTree>
    <p:extLst>
      <p:ext uri="{BB962C8B-B14F-4D97-AF65-F5344CB8AC3E}">
        <p14:creationId xmlns:p14="http://schemas.microsoft.com/office/powerpoint/2010/main" val="368738411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code-barrage/FAU_CVP_Project-WiSo25-26"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michaelbach.de/ot/mot-snakesLum/" TargetMode="External"/><Relationship Id="rId2" Type="http://schemas.openxmlformats.org/officeDocument/2006/relationships/hyperlink" Target="https://www.ecva.net/papers/eccv_2020/papers_ECCV/papers/123470392.pdf" TargetMode="External"/><Relationship Id="rId1" Type="http://schemas.openxmlformats.org/officeDocument/2006/relationships/slideLayout" Target="../slideLayouts/slideLayout2.xml"/><Relationship Id="rId6" Type="http://schemas.openxmlformats.org/officeDocument/2006/relationships/hyperlink" Target="https://www.reddit.com/r/illusionporn/comments/1ptwxbq/a_ceiling_art_that_looks_like_moving/?utm_source=share&amp;utm_medium=web3x&amp;utm_name=web3xcss&amp;utm_term=1&amp;utm_content=share_button" TargetMode="External"/><Relationship Id="rId5" Type="http://schemas.openxmlformats.org/officeDocument/2006/relationships/hyperlink" Target="https://www.psy.ritsumei.ac.jp/akitaoka/saishin57e.html" TargetMode="External"/><Relationship Id="rId4" Type="http://schemas.openxmlformats.org/officeDocument/2006/relationships/hyperlink" Target="https://journals.sagepub.com/doi/10.1177/2041669521101872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E48F-A00C-ED48-DE0F-6962A5154EC7}"/>
              </a:ext>
            </a:extLst>
          </p:cNvPr>
          <p:cNvSpPr>
            <a:spLocks noGrp="1"/>
          </p:cNvSpPr>
          <p:nvPr>
            <p:ph type="ctrTitle"/>
          </p:nvPr>
        </p:nvSpPr>
        <p:spPr>
          <a:xfrm>
            <a:off x="2180303" y="1725325"/>
            <a:ext cx="7831394" cy="1463040"/>
          </a:xfrm>
        </p:spPr>
        <p:txBody>
          <a:bodyPr>
            <a:normAutofit/>
          </a:bodyPr>
          <a:lstStyle/>
          <a:p>
            <a:r>
              <a:rPr lang="en-IN" sz="4400" dirty="0"/>
              <a:t>Computational Visual Perception</a:t>
            </a:r>
            <a:br>
              <a:rPr lang="en-IN" sz="4400" dirty="0"/>
            </a:br>
            <a:r>
              <a:rPr lang="en-IN" sz="4400" dirty="0"/>
              <a:t>Project Part – 2</a:t>
            </a:r>
          </a:p>
        </p:txBody>
      </p:sp>
      <p:sp>
        <p:nvSpPr>
          <p:cNvPr id="3" name="Subtitle 2">
            <a:extLst>
              <a:ext uri="{FF2B5EF4-FFF2-40B4-BE49-F238E27FC236}">
                <a16:creationId xmlns:a16="http://schemas.microsoft.com/office/drawing/2014/main" id="{F7B77C0B-10F9-ECC0-9869-CD3562C1E85C}"/>
              </a:ext>
            </a:extLst>
          </p:cNvPr>
          <p:cNvSpPr>
            <a:spLocks noGrp="1"/>
          </p:cNvSpPr>
          <p:nvPr>
            <p:ph type="subTitle" idx="1"/>
          </p:nvPr>
        </p:nvSpPr>
        <p:spPr>
          <a:xfrm>
            <a:off x="3401962" y="3669636"/>
            <a:ext cx="5388076" cy="1348895"/>
          </a:xfrm>
        </p:spPr>
        <p:txBody>
          <a:bodyPr>
            <a:noAutofit/>
          </a:bodyPr>
          <a:lstStyle/>
          <a:p>
            <a:br>
              <a:rPr lang="en-IN" sz="2400" dirty="0"/>
            </a:br>
            <a:r>
              <a:rPr lang="en-IN" sz="2400" dirty="0"/>
              <a:t>Winter – 25/26 </a:t>
            </a:r>
          </a:p>
          <a:p>
            <a:r>
              <a:rPr lang="en-IN" sz="2400" dirty="0"/>
              <a:t>Name : Siddhant Vishvendu Sharma</a:t>
            </a:r>
          </a:p>
        </p:txBody>
      </p:sp>
    </p:spTree>
    <p:extLst>
      <p:ext uri="{BB962C8B-B14F-4D97-AF65-F5344CB8AC3E}">
        <p14:creationId xmlns:p14="http://schemas.microsoft.com/office/powerpoint/2010/main" val="3024507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A3A9C-DA63-D095-9775-30B56A6D4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00D47-D7AA-3C73-82AC-554416F32834}"/>
              </a:ext>
            </a:extLst>
          </p:cNvPr>
          <p:cNvSpPr>
            <a:spLocks noGrp="1"/>
          </p:cNvSpPr>
          <p:nvPr>
            <p:ph type="title"/>
          </p:nvPr>
        </p:nvSpPr>
        <p:spPr>
          <a:xfrm>
            <a:off x="1378526" y="987552"/>
            <a:ext cx="9605635" cy="1059305"/>
          </a:xfrm>
        </p:spPr>
        <p:txBody>
          <a:bodyPr>
            <a:normAutofit/>
          </a:bodyPr>
          <a:lstStyle/>
          <a:p>
            <a:r>
              <a:rPr lang="en-IN" dirty="0"/>
              <a:t>Test Case 1.7 : Repeated Pattern</a:t>
            </a:r>
          </a:p>
        </p:txBody>
      </p:sp>
      <p:pic>
        <p:nvPicPr>
          <p:cNvPr id="11" name="Content Placeholder 10">
            <a:extLst>
              <a:ext uri="{FF2B5EF4-FFF2-40B4-BE49-F238E27FC236}">
                <a16:creationId xmlns:a16="http://schemas.microsoft.com/office/drawing/2014/main" id="{0292583C-653A-1C14-52AB-FA68DE3F5F6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73992" y="1774342"/>
            <a:ext cx="7844015" cy="4458811"/>
          </a:xfrm>
        </p:spPr>
      </p:pic>
    </p:spTree>
    <p:extLst>
      <p:ext uri="{BB962C8B-B14F-4D97-AF65-F5344CB8AC3E}">
        <p14:creationId xmlns:p14="http://schemas.microsoft.com/office/powerpoint/2010/main" val="2105110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01662-9ABB-09F9-6A6E-A31898698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1C472-5892-FAE5-CF15-3E6B972C8F14}"/>
              </a:ext>
            </a:extLst>
          </p:cNvPr>
          <p:cNvSpPr>
            <a:spLocks noGrp="1"/>
          </p:cNvSpPr>
          <p:nvPr>
            <p:ph type="title"/>
          </p:nvPr>
        </p:nvSpPr>
        <p:spPr>
          <a:xfrm>
            <a:off x="1378526" y="987552"/>
            <a:ext cx="9605635" cy="1059305"/>
          </a:xfrm>
        </p:spPr>
        <p:txBody>
          <a:bodyPr>
            <a:normAutofit/>
          </a:bodyPr>
          <a:lstStyle/>
          <a:p>
            <a:r>
              <a:rPr lang="en-IN" dirty="0"/>
              <a:t>Test Case 1.8 : Repeated Pattern Rotated</a:t>
            </a:r>
          </a:p>
        </p:txBody>
      </p:sp>
      <p:pic>
        <p:nvPicPr>
          <p:cNvPr id="5" name="Content Placeholder 4">
            <a:extLst>
              <a:ext uri="{FF2B5EF4-FFF2-40B4-BE49-F238E27FC236}">
                <a16:creationId xmlns:a16="http://schemas.microsoft.com/office/drawing/2014/main" id="{143A766C-6D7A-41EC-9193-6539F0F288B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59742" y="1827634"/>
            <a:ext cx="7639665" cy="4456471"/>
          </a:xfrm>
        </p:spPr>
      </p:pic>
    </p:spTree>
    <p:extLst>
      <p:ext uri="{BB962C8B-B14F-4D97-AF65-F5344CB8AC3E}">
        <p14:creationId xmlns:p14="http://schemas.microsoft.com/office/powerpoint/2010/main" val="3546798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E7B5C-EB22-2F78-1D26-04FCE06B54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00547D-39BC-9C8B-C691-E4C72CF019C6}"/>
              </a:ext>
            </a:extLst>
          </p:cNvPr>
          <p:cNvSpPr>
            <a:spLocks noGrp="1"/>
          </p:cNvSpPr>
          <p:nvPr>
            <p:ph type="title"/>
          </p:nvPr>
        </p:nvSpPr>
        <p:spPr>
          <a:xfrm>
            <a:off x="1378526" y="987552"/>
            <a:ext cx="9605635" cy="1059305"/>
          </a:xfrm>
        </p:spPr>
        <p:txBody>
          <a:bodyPr>
            <a:normAutofit/>
          </a:bodyPr>
          <a:lstStyle/>
          <a:p>
            <a:r>
              <a:rPr lang="en-IN" dirty="0"/>
              <a:t>Summary : Optical Flow with RAFT</a:t>
            </a:r>
          </a:p>
        </p:txBody>
      </p:sp>
      <p:sp>
        <p:nvSpPr>
          <p:cNvPr id="4" name="Content Placeholder 3">
            <a:extLst>
              <a:ext uri="{FF2B5EF4-FFF2-40B4-BE49-F238E27FC236}">
                <a16:creationId xmlns:a16="http://schemas.microsoft.com/office/drawing/2014/main" id="{CC54C393-31AD-1250-8AC1-50D1C71425E5}"/>
              </a:ext>
            </a:extLst>
          </p:cNvPr>
          <p:cNvSpPr>
            <a:spLocks noGrp="1"/>
          </p:cNvSpPr>
          <p:nvPr>
            <p:ph sz="half" idx="1"/>
          </p:nvPr>
        </p:nvSpPr>
        <p:spPr>
          <a:xfrm>
            <a:off x="1298447" y="2560320"/>
            <a:ext cx="9685713" cy="3624170"/>
          </a:xfrm>
        </p:spPr>
        <p:txBody>
          <a:bodyPr>
            <a:normAutofit fontScale="85000" lnSpcReduction="20000"/>
          </a:bodyPr>
          <a:lstStyle/>
          <a:p>
            <a:r>
              <a:rPr lang="en-IN" dirty="0"/>
              <a:t>In various illusion tests, RAFT yielded a near zero flow magnitude, the 0.04-0.09px movement is suspected due to texture less corner/borders in the first 3 test cases. Unlike </a:t>
            </a:r>
            <a:r>
              <a:rPr lang="en-IN" dirty="0" err="1"/>
              <a:t>PredNet</a:t>
            </a:r>
            <a:r>
              <a:rPr lang="en-IN" dirty="0"/>
              <a:t> model cited in the paper, RAFT did not hallucinate significant motion vectors in static gradient patterns.</a:t>
            </a:r>
          </a:p>
          <a:p>
            <a:r>
              <a:rPr lang="en-IN" dirty="0"/>
              <a:t>In the pure black image the model exhibited significant random drift when comparing to white noise image</a:t>
            </a:r>
          </a:p>
          <a:p>
            <a:r>
              <a:rPr lang="en-IN" dirty="0"/>
              <a:t>Rotating the illusion images by 90 degree did not result in corresponding rotating of flow vectors. The output remains negligible confirming the model was not reacting to the specific directional gradient of illusion.</a:t>
            </a:r>
          </a:p>
          <a:p>
            <a:r>
              <a:rPr lang="en-IN" dirty="0"/>
              <a:t>RAFT demonstrates a high degree of mathematical robustness against illusions that fool human vision. However it fails when deprived of scenarios with texture less surfaces lacking spatial gradient resulting in hallucinating a drift. </a:t>
            </a:r>
          </a:p>
          <a:p>
            <a:endParaRPr lang="en-IN" dirty="0"/>
          </a:p>
          <a:p>
            <a:endParaRPr lang="en-IN" dirty="0"/>
          </a:p>
        </p:txBody>
      </p:sp>
    </p:spTree>
    <p:extLst>
      <p:ext uri="{BB962C8B-B14F-4D97-AF65-F5344CB8AC3E}">
        <p14:creationId xmlns:p14="http://schemas.microsoft.com/office/powerpoint/2010/main" val="654534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FEC82-B8AD-557A-4678-2F4A2DB8A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70E0B-17E1-E494-D18D-0CF6727BCB47}"/>
              </a:ext>
            </a:extLst>
          </p:cNvPr>
          <p:cNvSpPr>
            <a:spLocks noGrp="1"/>
          </p:cNvSpPr>
          <p:nvPr>
            <p:ph type="title"/>
          </p:nvPr>
        </p:nvSpPr>
        <p:spPr>
          <a:xfrm>
            <a:off x="1138565" y="795057"/>
            <a:ext cx="9605635" cy="1059305"/>
          </a:xfrm>
        </p:spPr>
        <p:txBody>
          <a:bodyPr/>
          <a:lstStyle/>
          <a:p>
            <a:r>
              <a:rPr lang="en-IN" dirty="0"/>
              <a:t>2. Depth Estimation</a:t>
            </a:r>
          </a:p>
        </p:txBody>
      </p:sp>
      <p:sp>
        <p:nvSpPr>
          <p:cNvPr id="4" name="Content Placeholder 3">
            <a:extLst>
              <a:ext uri="{FF2B5EF4-FFF2-40B4-BE49-F238E27FC236}">
                <a16:creationId xmlns:a16="http://schemas.microsoft.com/office/drawing/2014/main" id="{48F8AA62-48CB-82B5-9D13-7E8C42C46481}"/>
              </a:ext>
            </a:extLst>
          </p:cNvPr>
          <p:cNvSpPr>
            <a:spLocks noGrp="1"/>
          </p:cNvSpPr>
          <p:nvPr>
            <p:ph sz="half" idx="1"/>
          </p:nvPr>
        </p:nvSpPr>
        <p:spPr>
          <a:xfrm>
            <a:off x="1298448" y="2560320"/>
            <a:ext cx="9605634" cy="3310128"/>
          </a:xfrm>
        </p:spPr>
        <p:txBody>
          <a:bodyPr>
            <a:normAutofit fontScale="92500"/>
          </a:bodyPr>
          <a:lstStyle/>
          <a:p>
            <a:r>
              <a:rPr lang="en-IN" dirty="0"/>
              <a:t>We use DepthAnythingV2 currently considered the gold standard for depth estimation in the industry, we will attempt to investigate the following questions.</a:t>
            </a:r>
          </a:p>
          <a:p>
            <a:r>
              <a:rPr lang="en-IN" dirty="0"/>
              <a:t>Q1 :Does the model interpret 2D forced-perspective art as physical geometry or a flat painted surface ?</a:t>
            </a:r>
          </a:p>
          <a:p>
            <a:r>
              <a:rPr lang="en-IN" dirty="0"/>
              <a:t>Q2 :When presented with a mirror, does the model estimate depth to the glass surface or the virtual depth of the reflections?</a:t>
            </a:r>
          </a:p>
          <a:p>
            <a:r>
              <a:rPr lang="en-IN" dirty="0"/>
              <a:t>Q3 :How does the model resolve the geometry of an Escher style object that cannot exist in 3D space? </a:t>
            </a:r>
          </a:p>
        </p:txBody>
      </p:sp>
    </p:spTree>
    <p:extLst>
      <p:ext uri="{BB962C8B-B14F-4D97-AF65-F5344CB8AC3E}">
        <p14:creationId xmlns:p14="http://schemas.microsoft.com/office/powerpoint/2010/main" val="278040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D23F2-C2CB-85F4-50DD-C82999EA9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E811D-02BF-6E46-40E1-77DD41B97DE5}"/>
              </a:ext>
            </a:extLst>
          </p:cNvPr>
          <p:cNvSpPr>
            <a:spLocks noGrp="1"/>
          </p:cNvSpPr>
          <p:nvPr>
            <p:ph type="title"/>
          </p:nvPr>
        </p:nvSpPr>
        <p:spPr/>
        <p:txBody>
          <a:bodyPr>
            <a:normAutofit/>
          </a:bodyPr>
          <a:lstStyle/>
          <a:p>
            <a:r>
              <a:rPr lang="en-IN" dirty="0"/>
              <a:t>Verification of Local Implementation </a:t>
            </a:r>
          </a:p>
        </p:txBody>
      </p:sp>
      <p:pic>
        <p:nvPicPr>
          <p:cNvPr id="7" name="Content Placeholder 6">
            <a:extLst>
              <a:ext uri="{FF2B5EF4-FFF2-40B4-BE49-F238E27FC236}">
                <a16:creationId xmlns:a16="http://schemas.microsoft.com/office/drawing/2014/main" id="{61C738BD-E010-75BB-69B3-57DCF885F8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24242" y="2072533"/>
            <a:ext cx="8543515" cy="4082461"/>
          </a:xfrm>
        </p:spPr>
      </p:pic>
    </p:spTree>
    <p:extLst>
      <p:ext uri="{BB962C8B-B14F-4D97-AF65-F5344CB8AC3E}">
        <p14:creationId xmlns:p14="http://schemas.microsoft.com/office/powerpoint/2010/main" val="35822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98502-85B1-6131-965F-BBF4CE09A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B686D-2603-BEDA-BE46-E8E5AF1CE735}"/>
              </a:ext>
            </a:extLst>
          </p:cNvPr>
          <p:cNvSpPr>
            <a:spLocks noGrp="1"/>
          </p:cNvSpPr>
          <p:nvPr>
            <p:ph type="title"/>
          </p:nvPr>
        </p:nvSpPr>
        <p:spPr>
          <a:xfrm>
            <a:off x="1378526" y="987552"/>
            <a:ext cx="9605635" cy="1059305"/>
          </a:xfrm>
        </p:spPr>
        <p:txBody>
          <a:bodyPr>
            <a:normAutofit/>
          </a:bodyPr>
          <a:lstStyle/>
          <a:p>
            <a:r>
              <a:rPr lang="en-IN" dirty="0"/>
              <a:t>Test Case 2.1 : 3D Chalk Art</a:t>
            </a:r>
          </a:p>
        </p:txBody>
      </p:sp>
      <p:pic>
        <p:nvPicPr>
          <p:cNvPr id="11" name="Content Placeholder 10">
            <a:extLst>
              <a:ext uri="{FF2B5EF4-FFF2-40B4-BE49-F238E27FC236}">
                <a16:creationId xmlns:a16="http://schemas.microsoft.com/office/drawing/2014/main" id="{195F2C12-3125-17A5-B71A-90CCD05F242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81674" y="1879708"/>
            <a:ext cx="8828651" cy="4414326"/>
          </a:xfrm>
        </p:spPr>
      </p:pic>
    </p:spTree>
    <p:extLst>
      <p:ext uri="{BB962C8B-B14F-4D97-AF65-F5344CB8AC3E}">
        <p14:creationId xmlns:p14="http://schemas.microsoft.com/office/powerpoint/2010/main" val="3270131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BDE9B-E6CE-61C8-164E-B5E8606ACA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FA4344-9F8A-7091-DB61-C4229343254D}"/>
              </a:ext>
            </a:extLst>
          </p:cNvPr>
          <p:cNvSpPr>
            <a:spLocks noGrp="1"/>
          </p:cNvSpPr>
          <p:nvPr>
            <p:ph type="title"/>
          </p:nvPr>
        </p:nvSpPr>
        <p:spPr>
          <a:xfrm>
            <a:off x="1378526" y="987552"/>
            <a:ext cx="9605635" cy="1059305"/>
          </a:xfrm>
        </p:spPr>
        <p:txBody>
          <a:bodyPr>
            <a:normAutofit/>
          </a:bodyPr>
          <a:lstStyle/>
          <a:p>
            <a:r>
              <a:rPr lang="en-IN" dirty="0"/>
              <a:t>Test Case 2.2 : Real Sinkhole in Road</a:t>
            </a:r>
          </a:p>
        </p:txBody>
      </p:sp>
      <p:pic>
        <p:nvPicPr>
          <p:cNvPr id="5" name="Content Placeholder 4">
            <a:extLst>
              <a:ext uri="{FF2B5EF4-FFF2-40B4-BE49-F238E27FC236}">
                <a16:creationId xmlns:a16="http://schemas.microsoft.com/office/drawing/2014/main" id="{F9B1DF43-CBE4-A6F6-FCA6-7A93A6EEFFE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01271" y="1848465"/>
            <a:ext cx="8989457" cy="4494727"/>
          </a:xfrm>
        </p:spPr>
      </p:pic>
    </p:spTree>
    <p:extLst>
      <p:ext uri="{BB962C8B-B14F-4D97-AF65-F5344CB8AC3E}">
        <p14:creationId xmlns:p14="http://schemas.microsoft.com/office/powerpoint/2010/main" val="2725135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901BB-14DF-9A38-E856-D42FC80E9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CFB9A-C2B1-27FE-F745-3DCA6E4D8FDB}"/>
              </a:ext>
            </a:extLst>
          </p:cNvPr>
          <p:cNvSpPr>
            <a:spLocks noGrp="1"/>
          </p:cNvSpPr>
          <p:nvPr>
            <p:ph type="title"/>
          </p:nvPr>
        </p:nvSpPr>
        <p:spPr>
          <a:xfrm>
            <a:off x="1378526" y="987552"/>
            <a:ext cx="9605635" cy="1059305"/>
          </a:xfrm>
        </p:spPr>
        <p:txBody>
          <a:bodyPr>
            <a:normAutofit/>
          </a:bodyPr>
          <a:lstStyle/>
          <a:p>
            <a:r>
              <a:rPr lang="en-IN" dirty="0"/>
              <a:t>Test Case 2.3 : Mirror on the Wall</a:t>
            </a:r>
          </a:p>
        </p:txBody>
      </p:sp>
      <p:pic>
        <p:nvPicPr>
          <p:cNvPr id="5" name="Content Placeholder 4">
            <a:extLst>
              <a:ext uri="{FF2B5EF4-FFF2-40B4-BE49-F238E27FC236}">
                <a16:creationId xmlns:a16="http://schemas.microsoft.com/office/drawing/2014/main" id="{F7E1BD50-13B7-770E-33BC-48B544AA83B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93068" y="2046857"/>
            <a:ext cx="8405864" cy="4202931"/>
          </a:xfrm>
        </p:spPr>
      </p:pic>
    </p:spTree>
    <p:extLst>
      <p:ext uri="{BB962C8B-B14F-4D97-AF65-F5344CB8AC3E}">
        <p14:creationId xmlns:p14="http://schemas.microsoft.com/office/powerpoint/2010/main" val="2167127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8495B-EB04-5012-3D67-A6E8606918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5522A-5FF1-D611-95F6-70D7E9583336}"/>
              </a:ext>
            </a:extLst>
          </p:cNvPr>
          <p:cNvSpPr>
            <a:spLocks noGrp="1"/>
          </p:cNvSpPr>
          <p:nvPr>
            <p:ph type="title"/>
          </p:nvPr>
        </p:nvSpPr>
        <p:spPr>
          <a:xfrm>
            <a:off x="1378526" y="987552"/>
            <a:ext cx="9605635" cy="1059305"/>
          </a:xfrm>
        </p:spPr>
        <p:txBody>
          <a:bodyPr>
            <a:normAutofit/>
          </a:bodyPr>
          <a:lstStyle/>
          <a:p>
            <a:r>
              <a:rPr lang="en-IN" dirty="0"/>
              <a:t>Test Case 2.4.1: Famous Tesla Wall Test</a:t>
            </a:r>
          </a:p>
        </p:txBody>
      </p:sp>
      <p:pic>
        <p:nvPicPr>
          <p:cNvPr id="5" name="Content Placeholder 4">
            <a:extLst>
              <a:ext uri="{FF2B5EF4-FFF2-40B4-BE49-F238E27FC236}">
                <a16:creationId xmlns:a16="http://schemas.microsoft.com/office/drawing/2014/main" id="{85BAE2E2-8E5C-09B8-5C03-B11D8B51CB9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03281" y="1822103"/>
            <a:ext cx="8985438" cy="4492718"/>
          </a:xfrm>
        </p:spPr>
      </p:pic>
    </p:spTree>
    <p:extLst>
      <p:ext uri="{BB962C8B-B14F-4D97-AF65-F5344CB8AC3E}">
        <p14:creationId xmlns:p14="http://schemas.microsoft.com/office/powerpoint/2010/main" val="1587411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EAFEB-3449-ACC8-CD26-C122F8DD6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98EFF-8A3A-2D61-E3ED-6AAA2E8810B3}"/>
              </a:ext>
            </a:extLst>
          </p:cNvPr>
          <p:cNvSpPr>
            <a:spLocks noGrp="1"/>
          </p:cNvSpPr>
          <p:nvPr>
            <p:ph type="title"/>
          </p:nvPr>
        </p:nvSpPr>
        <p:spPr>
          <a:xfrm>
            <a:off x="1378526" y="987552"/>
            <a:ext cx="9605635" cy="1059305"/>
          </a:xfrm>
        </p:spPr>
        <p:txBody>
          <a:bodyPr>
            <a:normAutofit/>
          </a:bodyPr>
          <a:lstStyle/>
          <a:p>
            <a:r>
              <a:rPr lang="en-IN" dirty="0"/>
              <a:t>Test Case 2.4.2 : Tesla Wall Test Cropped</a:t>
            </a:r>
          </a:p>
        </p:txBody>
      </p:sp>
      <p:pic>
        <p:nvPicPr>
          <p:cNvPr id="7" name="Content Placeholder 6">
            <a:extLst>
              <a:ext uri="{FF2B5EF4-FFF2-40B4-BE49-F238E27FC236}">
                <a16:creationId xmlns:a16="http://schemas.microsoft.com/office/drawing/2014/main" id="{5EE552EA-6BC3-F34A-0B40-C7F0B66009C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69112" y="1907457"/>
            <a:ext cx="8653776" cy="4326889"/>
          </a:xfrm>
        </p:spPr>
      </p:pic>
    </p:spTree>
    <p:extLst>
      <p:ext uri="{BB962C8B-B14F-4D97-AF65-F5344CB8AC3E}">
        <p14:creationId xmlns:p14="http://schemas.microsoft.com/office/powerpoint/2010/main" val="3431371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34AD-EA43-E553-25B1-D766D664294F}"/>
              </a:ext>
            </a:extLst>
          </p:cNvPr>
          <p:cNvSpPr>
            <a:spLocks noGrp="1"/>
          </p:cNvSpPr>
          <p:nvPr>
            <p:ph type="title"/>
          </p:nvPr>
        </p:nvSpPr>
        <p:spPr>
          <a:xfrm>
            <a:off x="1138565" y="795057"/>
            <a:ext cx="9605635" cy="1059305"/>
          </a:xfrm>
        </p:spPr>
        <p:txBody>
          <a:bodyPr/>
          <a:lstStyle/>
          <a:p>
            <a:r>
              <a:rPr lang="en-IN" dirty="0"/>
              <a:t>1. Optical Flow &amp; Motion Perception</a:t>
            </a:r>
          </a:p>
        </p:txBody>
      </p:sp>
      <p:sp>
        <p:nvSpPr>
          <p:cNvPr id="4" name="Content Placeholder 3">
            <a:extLst>
              <a:ext uri="{FF2B5EF4-FFF2-40B4-BE49-F238E27FC236}">
                <a16:creationId xmlns:a16="http://schemas.microsoft.com/office/drawing/2014/main" id="{5BF98A4A-EB57-BF32-308B-D4B5271DE85D}"/>
              </a:ext>
            </a:extLst>
          </p:cNvPr>
          <p:cNvSpPr>
            <a:spLocks noGrp="1"/>
          </p:cNvSpPr>
          <p:nvPr>
            <p:ph sz="half" idx="1"/>
          </p:nvPr>
        </p:nvSpPr>
        <p:spPr>
          <a:xfrm>
            <a:off x="1298448" y="2560320"/>
            <a:ext cx="9605634" cy="3310128"/>
          </a:xfrm>
        </p:spPr>
        <p:txBody>
          <a:bodyPr>
            <a:normAutofit fontScale="92500"/>
          </a:bodyPr>
          <a:lstStyle/>
          <a:p>
            <a:r>
              <a:rPr lang="en-IN" dirty="0"/>
              <a:t>We use RAFT (Recurrent All-Pairs Field Transforms) currently considered the gold standard for optical flow in the industry, we will attempt to investigate the following questions.</a:t>
            </a:r>
          </a:p>
          <a:p>
            <a:r>
              <a:rPr lang="en-IN" dirty="0"/>
              <a:t>Q1 :Does RAFT hallucinate motion in static illusions, mirroring human vision ?</a:t>
            </a:r>
          </a:p>
          <a:p>
            <a:r>
              <a:rPr lang="en-IN" dirty="0"/>
              <a:t>Q2 :In absence of texture on images does RAFT default to zero motion or exhibit random motion drifts ?</a:t>
            </a:r>
          </a:p>
          <a:p>
            <a:r>
              <a:rPr lang="en-IN" dirty="0"/>
              <a:t>Q3 :Is RAFT’s response to illusions rotationally invariant, or does the flow direction rotate with image? </a:t>
            </a:r>
          </a:p>
        </p:txBody>
      </p:sp>
    </p:spTree>
    <p:extLst>
      <p:ext uri="{BB962C8B-B14F-4D97-AF65-F5344CB8AC3E}">
        <p14:creationId xmlns:p14="http://schemas.microsoft.com/office/powerpoint/2010/main" val="1844022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B34E8-A273-B000-8122-723683F18B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EFDA4-BA0E-5BFE-C8B2-F3DB1951B829}"/>
              </a:ext>
            </a:extLst>
          </p:cNvPr>
          <p:cNvSpPr>
            <a:spLocks noGrp="1"/>
          </p:cNvSpPr>
          <p:nvPr>
            <p:ph type="title"/>
          </p:nvPr>
        </p:nvSpPr>
        <p:spPr>
          <a:xfrm>
            <a:off x="1378526" y="987552"/>
            <a:ext cx="9605635" cy="1059305"/>
          </a:xfrm>
        </p:spPr>
        <p:txBody>
          <a:bodyPr>
            <a:normAutofit/>
          </a:bodyPr>
          <a:lstStyle/>
          <a:p>
            <a:r>
              <a:rPr lang="en-IN" dirty="0"/>
              <a:t>Test Case 2.5 : Transparent Glass Door</a:t>
            </a:r>
          </a:p>
        </p:txBody>
      </p:sp>
      <p:pic>
        <p:nvPicPr>
          <p:cNvPr id="5" name="Content Placeholder 4">
            <a:extLst>
              <a:ext uri="{FF2B5EF4-FFF2-40B4-BE49-F238E27FC236}">
                <a16:creationId xmlns:a16="http://schemas.microsoft.com/office/drawing/2014/main" id="{3CAAC370-5A65-AB21-CED6-AA9AA3A586E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22386" y="1892965"/>
            <a:ext cx="8717914" cy="4358956"/>
          </a:xfrm>
        </p:spPr>
      </p:pic>
    </p:spTree>
    <p:extLst>
      <p:ext uri="{BB962C8B-B14F-4D97-AF65-F5344CB8AC3E}">
        <p14:creationId xmlns:p14="http://schemas.microsoft.com/office/powerpoint/2010/main" val="4223316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69B1F-EC11-9D5B-45DC-E1D8C6657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F9EC6-E477-503E-06A4-A5F5CC1F6556}"/>
              </a:ext>
            </a:extLst>
          </p:cNvPr>
          <p:cNvSpPr>
            <a:spLocks noGrp="1"/>
          </p:cNvSpPr>
          <p:nvPr>
            <p:ph type="title"/>
          </p:nvPr>
        </p:nvSpPr>
        <p:spPr>
          <a:xfrm>
            <a:off x="1378526" y="987552"/>
            <a:ext cx="9605635" cy="1059305"/>
          </a:xfrm>
        </p:spPr>
        <p:txBody>
          <a:bodyPr>
            <a:normAutofit/>
          </a:bodyPr>
          <a:lstStyle/>
          <a:p>
            <a:r>
              <a:rPr lang="en-IN" dirty="0"/>
              <a:t>Test Case 2.6 : Penrose Triangle</a:t>
            </a:r>
          </a:p>
        </p:txBody>
      </p:sp>
      <p:pic>
        <p:nvPicPr>
          <p:cNvPr id="5" name="Content Placeholder 4">
            <a:extLst>
              <a:ext uri="{FF2B5EF4-FFF2-40B4-BE49-F238E27FC236}">
                <a16:creationId xmlns:a16="http://schemas.microsoft.com/office/drawing/2014/main" id="{C0E953C5-261C-E5C9-7404-F06D3DB0451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78250" y="1907458"/>
            <a:ext cx="8635500" cy="4317749"/>
          </a:xfrm>
        </p:spPr>
      </p:pic>
    </p:spTree>
    <p:extLst>
      <p:ext uri="{BB962C8B-B14F-4D97-AF65-F5344CB8AC3E}">
        <p14:creationId xmlns:p14="http://schemas.microsoft.com/office/powerpoint/2010/main" val="1670552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A63A4-B8E6-9F26-3E1B-C5CE13A9C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D1C5B8-42F7-2400-1A8F-3B839EC4859F}"/>
              </a:ext>
            </a:extLst>
          </p:cNvPr>
          <p:cNvSpPr>
            <a:spLocks noGrp="1"/>
          </p:cNvSpPr>
          <p:nvPr>
            <p:ph type="title"/>
          </p:nvPr>
        </p:nvSpPr>
        <p:spPr>
          <a:xfrm>
            <a:off x="1378526" y="987552"/>
            <a:ext cx="9605635" cy="1059305"/>
          </a:xfrm>
        </p:spPr>
        <p:txBody>
          <a:bodyPr>
            <a:normAutofit/>
          </a:bodyPr>
          <a:lstStyle/>
          <a:p>
            <a:r>
              <a:rPr lang="en-IN" dirty="0"/>
              <a:t>Test Case 2.7 : Ames Room</a:t>
            </a:r>
          </a:p>
        </p:txBody>
      </p:sp>
      <p:pic>
        <p:nvPicPr>
          <p:cNvPr id="7" name="Content Placeholder 6">
            <a:extLst>
              <a:ext uri="{FF2B5EF4-FFF2-40B4-BE49-F238E27FC236}">
                <a16:creationId xmlns:a16="http://schemas.microsoft.com/office/drawing/2014/main" id="{F0CCE432-E8BD-3854-2033-D23D0191979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1274" y="1728047"/>
            <a:ext cx="8969451" cy="4484726"/>
          </a:xfrm>
        </p:spPr>
      </p:pic>
    </p:spTree>
    <p:extLst>
      <p:ext uri="{BB962C8B-B14F-4D97-AF65-F5344CB8AC3E}">
        <p14:creationId xmlns:p14="http://schemas.microsoft.com/office/powerpoint/2010/main" val="2973853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34A8F-1176-683E-5A62-29D8681EC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36FA4-D55E-2B8D-71A9-CD958E25C343}"/>
              </a:ext>
            </a:extLst>
          </p:cNvPr>
          <p:cNvSpPr>
            <a:spLocks noGrp="1"/>
          </p:cNvSpPr>
          <p:nvPr>
            <p:ph type="title"/>
          </p:nvPr>
        </p:nvSpPr>
        <p:spPr>
          <a:xfrm>
            <a:off x="1378526" y="987552"/>
            <a:ext cx="9605635" cy="1059305"/>
          </a:xfrm>
        </p:spPr>
        <p:txBody>
          <a:bodyPr>
            <a:normAutofit/>
          </a:bodyPr>
          <a:lstStyle/>
          <a:p>
            <a:r>
              <a:rPr lang="en-IN" dirty="0"/>
              <a:t>Test Case 2.8 : Shadow on Wall</a:t>
            </a:r>
          </a:p>
        </p:txBody>
      </p:sp>
      <p:pic>
        <p:nvPicPr>
          <p:cNvPr id="7" name="Content Placeholder 6">
            <a:extLst>
              <a:ext uri="{FF2B5EF4-FFF2-40B4-BE49-F238E27FC236}">
                <a16:creationId xmlns:a16="http://schemas.microsoft.com/office/drawing/2014/main" id="{2C71108B-3CEA-AE31-A361-4589FD55B71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64033" y="1905385"/>
            <a:ext cx="8663933" cy="4331967"/>
          </a:xfrm>
        </p:spPr>
      </p:pic>
    </p:spTree>
    <p:extLst>
      <p:ext uri="{BB962C8B-B14F-4D97-AF65-F5344CB8AC3E}">
        <p14:creationId xmlns:p14="http://schemas.microsoft.com/office/powerpoint/2010/main" val="2652598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D0DFA-C1E7-E7F7-9DF9-7B26FA12EA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4FF14-C331-4E77-610B-A9480F48EAB3}"/>
              </a:ext>
            </a:extLst>
          </p:cNvPr>
          <p:cNvSpPr>
            <a:spLocks noGrp="1"/>
          </p:cNvSpPr>
          <p:nvPr>
            <p:ph type="title"/>
          </p:nvPr>
        </p:nvSpPr>
        <p:spPr>
          <a:xfrm>
            <a:off x="1378526" y="987552"/>
            <a:ext cx="9605635" cy="1059305"/>
          </a:xfrm>
        </p:spPr>
        <p:txBody>
          <a:bodyPr>
            <a:normAutofit/>
          </a:bodyPr>
          <a:lstStyle/>
          <a:p>
            <a:r>
              <a:rPr lang="en-IN" dirty="0"/>
              <a:t>Test Case 2.9 : Flat White Wall</a:t>
            </a:r>
          </a:p>
        </p:txBody>
      </p:sp>
      <p:pic>
        <p:nvPicPr>
          <p:cNvPr id="7" name="Content Placeholder 6">
            <a:extLst>
              <a:ext uri="{FF2B5EF4-FFF2-40B4-BE49-F238E27FC236}">
                <a16:creationId xmlns:a16="http://schemas.microsoft.com/office/drawing/2014/main" id="{4A967FB9-4DE5-AC5D-A2F1-8B2FE4CB9B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29912" y="2046857"/>
            <a:ext cx="8332175" cy="4166088"/>
          </a:xfrm>
        </p:spPr>
      </p:pic>
    </p:spTree>
    <p:extLst>
      <p:ext uri="{BB962C8B-B14F-4D97-AF65-F5344CB8AC3E}">
        <p14:creationId xmlns:p14="http://schemas.microsoft.com/office/powerpoint/2010/main" val="2145349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26F4D-A3C1-614A-7218-F7709F8E96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A93152-EF77-797D-FC4D-F806D1595F39}"/>
              </a:ext>
            </a:extLst>
          </p:cNvPr>
          <p:cNvSpPr>
            <a:spLocks noGrp="1"/>
          </p:cNvSpPr>
          <p:nvPr>
            <p:ph type="title"/>
          </p:nvPr>
        </p:nvSpPr>
        <p:spPr>
          <a:xfrm>
            <a:off x="1378526" y="987552"/>
            <a:ext cx="9605635" cy="1059305"/>
          </a:xfrm>
        </p:spPr>
        <p:txBody>
          <a:bodyPr>
            <a:normAutofit/>
          </a:bodyPr>
          <a:lstStyle/>
          <a:p>
            <a:r>
              <a:rPr lang="en-IN" dirty="0"/>
              <a:t>Test Case 2.10.1 : Screen with a Landscape</a:t>
            </a:r>
          </a:p>
        </p:txBody>
      </p:sp>
      <p:pic>
        <p:nvPicPr>
          <p:cNvPr id="7" name="Content Placeholder 6">
            <a:extLst>
              <a:ext uri="{FF2B5EF4-FFF2-40B4-BE49-F238E27FC236}">
                <a16:creationId xmlns:a16="http://schemas.microsoft.com/office/drawing/2014/main" id="{1D620ECF-5A8E-AD8A-4BA5-BBF38E10623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93184" y="1737878"/>
            <a:ext cx="9005632" cy="4502816"/>
          </a:xfrm>
        </p:spPr>
      </p:pic>
    </p:spTree>
    <p:extLst>
      <p:ext uri="{BB962C8B-B14F-4D97-AF65-F5344CB8AC3E}">
        <p14:creationId xmlns:p14="http://schemas.microsoft.com/office/powerpoint/2010/main" val="1883532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00E01-8A8D-197B-350D-7BC158D16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E38554-2F4F-A237-3853-BEACF065E654}"/>
              </a:ext>
            </a:extLst>
          </p:cNvPr>
          <p:cNvSpPr>
            <a:spLocks noGrp="1"/>
          </p:cNvSpPr>
          <p:nvPr>
            <p:ph type="title"/>
          </p:nvPr>
        </p:nvSpPr>
        <p:spPr>
          <a:xfrm>
            <a:off x="1378526" y="987552"/>
            <a:ext cx="9605635" cy="1059305"/>
          </a:xfrm>
        </p:spPr>
        <p:txBody>
          <a:bodyPr>
            <a:normAutofit fontScale="90000"/>
          </a:bodyPr>
          <a:lstStyle/>
          <a:p>
            <a:r>
              <a:rPr lang="en-IN" dirty="0"/>
              <a:t>Test Case 2.10.2 :Screen with a Landscape Crop</a:t>
            </a:r>
          </a:p>
        </p:txBody>
      </p:sp>
      <p:pic>
        <p:nvPicPr>
          <p:cNvPr id="5" name="Content Placeholder 4">
            <a:extLst>
              <a:ext uri="{FF2B5EF4-FFF2-40B4-BE49-F238E27FC236}">
                <a16:creationId xmlns:a16="http://schemas.microsoft.com/office/drawing/2014/main" id="{DBB10A22-9603-868A-F6AA-879AC549D81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45584" y="1870614"/>
            <a:ext cx="8700832" cy="4350416"/>
          </a:xfrm>
        </p:spPr>
      </p:pic>
    </p:spTree>
    <p:extLst>
      <p:ext uri="{BB962C8B-B14F-4D97-AF65-F5344CB8AC3E}">
        <p14:creationId xmlns:p14="http://schemas.microsoft.com/office/powerpoint/2010/main" val="2108871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35AB3-7EE7-EFDE-BEC9-D6BE92F01C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59CDF-218E-80B0-915D-125E105B25B6}"/>
              </a:ext>
            </a:extLst>
          </p:cNvPr>
          <p:cNvSpPr>
            <a:spLocks noGrp="1"/>
          </p:cNvSpPr>
          <p:nvPr>
            <p:ph type="title"/>
          </p:nvPr>
        </p:nvSpPr>
        <p:spPr>
          <a:xfrm>
            <a:off x="1378526" y="987552"/>
            <a:ext cx="9605635" cy="1059305"/>
          </a:xfrm>
        </p:spPr>
        <p:txBody>
          <a:bodyPr>
            <a:noAutofit/>
          </a:bodyPr>
          <a:lstStyle/>
          <a:p>
            <a:r>
              <a:rPr lang="en-IN" sz="3200" dirty="0"/>
              <a:t>Summary : Depth Estimation with DepthAnythingV2</a:t>
            </a:r>
          </a:p>
        </p:txBody>
      </p:sp>
      <p:sp>
        <p:nvSpPr>
          <p:cNvPr id="4" name="Content Placeholder 3">
            <a:extLst>
              <a:ext uri="{FF2B5EF4-FFF2-40B4-BE49-F238E27FC236}">
                <a16:creationId xmlns:a16="http://schemas.microsoft.com/office/drawing/2014/main" id="{79F20CDF-2DDE-823C-3173-D0B59A17EFBD}"/>
              </a:ext>
            </a:extLst>
          </p:cNvPr>
          <p:cNvSpPr>
            <a:spLocks noGrp="1"/>
          </p:cNvSpPr>
          <p:nvPr>
            <p:ph sz="half" idx="1"/>
          </p:nvPr>
        </p:nvSpPr>
        <p:spPr>
          <a:xfrm>
            <a:off x="1298448" y="2560320"/>
            <a:ext cx="9536700" cy="3437357"/>
          </a:xfrm>
        </p:spPr>
        <p:txBody>
          <a:bodyPr>
            <a:normAutofit fontScale="92500" lnSpcReduction="10000"/>
          </a:bodyPr>
          <a:lstStyle/>
          <a:p>
            <a:r>
              <a:rPr lang="en-IN" dirty="0"/>
              <a:t>The model consistently failed the Trompe-L’oeil test in flat street art.</a:t>
            </a:r>
          </a:p>
          <a:p>
            <a:r>
              <a:rPr lang="en-IN" dirty="0"/>
              <a:t>Surprising the model did not fail in the mirror test and also partially passed the tesla wall test when give the whole image over cropped one showing that it takes various global elements in context, but it failed the transparent door.</a:t>
            </a:r>
          </a:p>
          <a:p>
            <a:r>
              <a:rPr lang="en-IN" dirty="0"/>
              <a:t>The Penrose triangle was interesting with model forcing a broken 3D depth map and failing to detect the slanted floor in </a:t>
            </a:r>
            <a:r>
              <a:rPr lang="en-IN" dirty="0" err="1"/>
              <a:t>ames</a:t>
            </a:r>
            <a:r>
              <a:rPr lang="en-IN" dirty="0"/>
              <a:t> room.</a:t>
            </a:r>
          </a:p>
          <a:p>
            <a:r>
              <a:rPr lang="en-IN" dirty="0"/>
              <a:t>The model also broken down on white flat wall.</a:t>
            </a:r>
          </a:p>
          <a:p>
            <a:r>
              <a:rPr lang="en-IN" dirty="0"/>
              <a:t>The DepthAnythingV2 is strong model that is susceptible to forced perspective illusions which is risky for autonomous navigation.</a:t>
            </a:r>
          </a:p>
        </p:txBody>
      </p:sp>
    </p:spTree>
    <p:extLst>
      <p:ext uri="{BB962C8B-B14F-4D97-AF65-F5344CB8AC3E}">
        <p14:creationId xmlns:p14="http://schemas.microsoft.com/office/powerpoint/2010/main" val="221421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EC0E4-1974-CBEE-1AD1-1CA69AE99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2007CF-3A84-4A4E-0519-6834FF9FE4B6}"/>
              </a:ext>
            </a:extLst>
          </p:cNvPr>
          <p:cNvSpPr>
            <a:spLocks noGrp="1"/>
          </p:cNvSpPr>
          <p:nvPr>
            <p:ph type="title"/>
          </p:nvPr>
        </p:nvSpPr>
        <p:spPr>
          <a:xfrm>
            <a:off x="1138565" y="795057"/>
            <a:ext cx="9605635" cy="1059305"/>
          </a:xfrm>
        </p:spPr>
        <p:txBody>
          <a:bodyPr/>
          <a:lstStyle/>
          <a:p>
            <a:r>
              <a:rPr lang="en-IN" dirty="0"/>
              <a:t>3. Segmentation</a:t>
            </a:r>
          </a:p>
        </p:txBody>
      </p:sp>
      <p:sp>
        <p:nvSpPr>
          <p:cNvPr id="4" name="Content Placeholder 3">
            <a:extLst>
              <a:ext uri="{FF2B5EF4-FFF2-40B4-BE49-F238E27FC236}">
                <a16:creationId xmlns:a16="http://schemas.microsoft.com/office/drawing/2014/main" id="{FD71C8F3-1827-BF59-8004-FA2EEDF0F360}"/>
              </a:ext>
            </a:extLst>
          </p:cNvPr>
          <p:cNvSpPr>
            <a:spLocks noGrp="1"/>
          </p:cNvSpPr>
          <p:nvPr>
            <p:ph sz="half" idx="1"/>
          </p:nvPr>
        </p:nvSpPr>
        <p:spPr>
          <a:xfrm>
            <a:off x="1298448" y="2560320"/>
            <a:ext cx="9605634" cy="3310128"/>
          </a:xfrm>
        </p:spPr>
        <p:txBody>
          <a:bodyPr>
            <a:normAutofit fontScale="85000" lnSpcReduction="20000"/>
          </a:bodyPr>
          <a:lstStyle/>
          <a:p>
            <a:r>
              <a:rPr lang="en-IN" dirty="0"/>
              <a:t>We use SAM2 due to computational limits of my local implementation and there was not a significant difference observed between SAM2 vs SAM3 when comparing image only based segmentation (no text or prompt was provided to avoid bias of looking for a particular object) and the confidence was set to 25%, we will attempt to investigate the following questions.</a:t>
            </a:r>
          </a:p>
          <a:p>
            <a:r>
              <a:rPr lang="en-IN" dirty="0"/>
              <a:t>Q1 :Does SAM2 demonstrate Gestalt principle of ‘Closure’ by segmenting objects defined only by missing information?</a:t>
            </a:r>
          </a:p>
          <a:p>
            <a:r>
              <a:rPr lang="en-IN" dirty="0"/>
              <a:t>Q2 :Can SAM2 model group disconnected features into a single semantic entity </a:t>
            </a:r>
            <a:r>
              <a:rPr lang="en-IN" dirty="0" err="1"/>
              <a:t>eg.</a:t>
            </a:r>
            <a:r>
              <a:rPr lang="en-IN" dirty="0"/>
              <a:t> Dalmatian in spots?</a:t>
            </a:r>
          </a:p>
          <a:p>
            <a:r>
              <a:rPr lang="en-IN" dirty="0"/>
              <a:t>Q3 :Does the model perceive an object occluded by a bar as one single object or two separate parts? </a:t>
            </a:r>
          </a:p>
        </p:txBody>
      </p:sp>
    </p:spTree>
    <p:extLst>
      <p:ext uri="{BB962C8B-B14F-4D97-AF65-F5344CB8AC3E}">
        <p14:creationId xmlns:p14="http://schemas.microsoft.com/office/powerpoint/2010/main" val="574742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D22B0-6C2B-F1F7-61C8-7CE602260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558650-AC13-1FC4-590E-778EB4345EA9}"/>
              </a:ext>
            </a:extLst>
          </p:cNvPr>
          <p:cNvSpPr>
            <a:spLocks noGrp="1"/>
          </p:cNvSpPr>
          <p:nvPr>
            <p:ph type="title"/>
          </p:nvPr>
        </p:nvSpPr>
        <p:spPr/>
        <p:txBody>
          <a:bodyPr>
            <a:normAutofit/>
          </a:bodyPr>
          <a:lstStyle/>
          <a:p>
            <a:r>
              <a:rPr lang="en-IN" dirty="0"/>
              <a:t>Verification of Local Implementation </a:t>
            </a:r>
          </a:p>
        </p:txBody>
      </p:sp>
      <p:pic>
        <p:nvPicPr>
          <p:cNvPr id="6" name="Content Placeholder 5">
            <a:extLst>
              <a:ext uri="{FF2B5EF4-FFF2-40B4-BE49-F238E27FC236}">
                <a16:creationId xmlns:a16="http://schemas.microsoft.com/office/drawing/2014/main" id="{A1EE4295-2A3C-0E20-FB6F-374402D2F1B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56083" y="2285998"/>
            <a:ext cx="2296020" cy="3589869"/>
          </a:xfrm>
        </p:spPr>
      </p:pic>
      <p:pic>
        <p:nvPicPr>
          <p:cNvPr id="9" name="Picture 8">
            <a:extLst>
              <a:ext uri="{FF2B5EF4-FFF2-40B4-BE49-F238E27FC236}">
                <a16:creationId xmlns:a16="http://schemas.microsoft.com/office/drawing/2014/main" id="{F2856449-A5D7-81F4-D1BC-1469B840A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692" y="1936682"/>
            <a:ext cx="4117316" cy="4117316"/>
          </a:xfrm>
          <a:prstGeom prst="rect">
            <a:avLst/>
          </a:prstGeom>
        </p:spPr>
      </p:pic>
    </p:spTree>
    <p:extLst>
      <p:ext uri="{BB962C8B-B14F-4D97-AF65-F5344CB8AC3E}">
        <p14:creationId xmlns:p14="http://schemas.microsoft.com/office/powerpoint/2010/main" val="237027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4312A-DA85-C07B-1093-7DCA8F163505}"/>
              </a:ext>
            </a:extLst>
          </p:cNvPr>
          <p:cNvSpPr>
            <a:spLocks noGrp="1"/>
          </p:cNvSpPr>
          <p:nvPr>
            <p:ph type="title"/>
          </p:nvPr>
        </p:nvSpPr>
        <p:spPr/>
        <p:txBody>
          <a:bodyPr>
            <a:normAutofit/>
          </a:bodyPr>
          <a:lstStyle/>
          <a:p>
            <a:r>
              <a:rPr lang="en-IN" dirty="0"/>
              <a:t>Verification of Local Implementation </a:t>
            </a:r>
          </a:p>
        </p:txBody>
      </p:sp>
      <p:pic>
        <p:nvPicPr>
          <p:cNvPr id="6" name="Content Placeholder 5">
            <a:extLst>
              <a:ext uri="{FF2B5EF4-FFF2-40B4-BE49-F238E27FC236}">
                <a16:creationId xmlns:a16="http://schemas.microsoft.com/office/drawing/2014/main" id="{5F4C0402-C785-8588-D869-A32A860C60E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3290" y="2285999"/>
            <a:ext cx="10625420" cy="3541806"/>
          </a:xfrm>
        </p:spPr>
      </p:pic>
    </p:spTree>
    <p:extLst>
      <p:ext uri="{BB962C8B-B14F-4D97-AF65-F5344CB8AC3E}">
        <p14:creationId xmlns:p14="http://schemas.microsoft.com/office/powerpoint/2010/main" val="4208367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E42B2-DCE5-5057-7616-1A34250D3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148F5-E41B-3617-E223-FE45FF4900FA}"/>
              </a:ext>
            </a:extLst>
          </p:cNvPr>
          <p:cNvSpPr>
            <a:spLocks noGrp="1"/>
          </p:cNvSpPr>
          <p:nvPr>
            <p:ph type="title"/>
          </p:nvPr>
        </p:nvSpPr>
        <p:spPr>
          <a:xfrm>
            <a:off x="1378526" y="987552"/>
            <a:ext cx="9605635" cy="1059305"/>
          </a:xfrm>
        </p:spPr>
        <p:txBody>
          <a:bodyPr>
            <a:normAutofit/>
          </a:bodyPr>
          <a:lstStyle/>
          <a:p>
            <a:r>
              <a:rPr lang="en-IN" dirty="0"/>
              <a:t>Test Case 3.1 : Kanizsa Triangle</a:t>
            </a:r>
          </a:p>
        </p:txBody>
      </p:sp>
      <p:pic>
        <p:nvPicPr>
          <p:cNvPr id="5" name="Content Placeholder 4">
            <a:extLst>
              <a:ext uri="{FF2B5EF4-FFF2-40B4-BE49-F238E27FC236}">
                <a16:creationId xmlns:a16="http://schemas.microsoft.com/office/drawing/2014/main" id="{AE0CC1B2-A9EB-2BF7-7791-19EABD2FE7F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16330" y="2349961"/>
            <a:ext cx="7894586" cy="3947292"/>
          </a:xfrm>
        </p:spPr>
      </p:pic>
    </p:spTree>
    <p:extLst>
      <p:ext uri="{BB962C8B-B14F-4D97-AF65-F5344CB8AC3E}">
        <p14:creationId xmlns:p14="http://schemas.microsoft.com/office/powerpoint/2010/main" val="2895851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F9008-850D-3E16-F925-D8191D8103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260FF-AB7D-85CA-E100-98579A22F15E}"/>
              </a:ext>
            </a:extLst>
          </p:cNvPr>
          <p:cNvSpPr>
            <a:spLocks noGrp="1"/>
          </p:cNvSpPr>
          <p:nvPr>
            <p:ph type="title"/>
          </p:nvPr>
        </p:nvSpPr>
        <p:spPr>
          <a:xfrm>
            <a:off x="1378526" y="987552"/>
            <a:ext cx="9605635" cy="1059305"/>
          </a:xfrm>
        </p:spPr>
        <p:txBody>
          <a:bodyPr>
            <a:normAutofit/>
          </a:bodyPr>
          <a:lstStyle/>
          <a:p>
            <a:r>
              <a:rPr lang="en-IN" dirty="0"/>
              <a:t>Test Case 3.2 : Kanizsa Square</a:t>
            </a:r>
          </a:p>
        </p:txBody>
      </p:sp>
      <p:pic>
        <p:nvPicPr>
          <p:cNvPr id="5" name="Content Placeholder 4">
            <a:extLst>
              <a:ext uri="{FF2B5EF4-FFF2-40B4-BE49-F238E27FC236}">
                <a16:creationId xmlns:a16="http://schemas.microsoft.com/office/drawing/2014/main" id="{7DB8A8C5-1E39-1E00-D441-D12B07C837D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30603" y="2408955"/>
            <a:ext cx="7530793" cy="3765396"/>
          </a:xfrm>
        </p:spPr>
      </p:pic>
    </p:spTree>
    <p:extLst>
      <p:ext uri="{BB962C8B-B14F-4D97-AF65-F5344CB8AC3E}">
        <p14:creationId xmlns:p14="http://schemas.microsoft.com/office/powerpoint/2010/main" val="2418691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99F2-C104-641A-CC7B-4E99FB192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89712-C532-4C04-F54B-9D2F70A7FBC2}"/>
              </a:ext>
            </a:extLst>
          </p:cNvPr>
          <p:cNvSpPr>
            <a:spLocks noGrp="1"/>
          </p:cNvSpPr>
          <p:nvPr>
            <p:ph type="title"/>
          </p:nvPr>
        </p:nvSpPr>
        <p:spPr>
          <a:xfrm>
            <a:off x="1378526" y="987552"/>
            <a:ext cx="9605635" cy="1059305"/>
          </a:xfrm>
        </p:spPr>
        <p:txBody>
          <a:bodyPr>
            <a:normAutofit/>
          </a:bodyPr>
          <a:lstStyle/>
          <a:p>
            <a:r>
              <a:rPr lang="en-IN" dirty="0"/>
              <a:t>Test Case 3.3 : Dalmatian</a:t>
            </a:r>
          </a:p>
        </p:txBody>
      </p:sp>
      <p:pic>
        <p:nvPicPr>
          <p:cNvPr id="5" name="Content Placeholder 4">
            <a:extLst>
              <a:ext uri="{FF2B5EF4-FFF2-40B4-BE49-F238E27FC236}">
                <a16:creationId xmlns:a16="http://schemas.microsoft.com/office/drawing/2014/main" id="{36EEF39E-3768-F275-34F0-872576BE114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59999" y="2349986"/>
            <a:ext cx="7672001" cy="3836000"/>
          </a:xfrm>
        </p:spPr>
      </p:pic>
    </p:spTree>
    <p:extLst>
      <p:ext uri="{BB962C8B-B14F-4D97-AF65-F5344CB8AC3E}">
        <p14:creationId xmlns:p14="http://schemas.microsoft.com/office/powerpoint/2010/main" val="4118247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75181-504E-766F-0073-09508617B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72020-43C6-BBE1-00DD-C8DC45067FD6}"/>
              </a:ext>
            </a:extLst>
          </p:cNvPr>
          <p:cNvSpPr>
            <a:spLocks noGrp="1"/>
          </p:cNvSpPr>
          <p:nvPr>
            <p:ph type="title"/>
          </p:nvPr>
        </p:nvSpPr>
        <p:spPr>
          <a:xfrm>
            <a:off x="1378526" y="987552"/>
            <a:ext cx="9605635" cy="1059305"/>
          </a:xfrm>
        </p:spPr>
        <p:txBody>
          <a:bodyPr>
            <a:normAutofit/>
          </a:bodyPr>
          <a:lstStyle/>
          <a:p>
            <a:r>
              <a:rPr lang="en-IN" dirty="0"/>
              <a:t>Test Case 3.4 : Tree Owl</a:t>
            </a:r>
          </a:p>
        </p:txBody>
      </p:sp>
      <p:pic>
        <p:nvPicPr>
          <p:cNvPr id="5" name="Content Placeholder 4">
            <a:extLst>
              <a:ext uri="{FF2B5EF4-FFF2-40B4-BE49-F238E27FC236}">
                <a16:creationId xmlns:a16="http://schemas.microsoft.com/office/drawing/2014/main" id="{57C6F5AC-5CD5-C7B7-67BE-0FD1C3F9C17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81599" y="2046857"/>
            <a:ext cx="8199487" cy="4099742"/>
          </a:xfrm>
        </p:spPr>
      </p:pic>
    </p:spTree>
    <p:extLst>
      <p:ext uri="{BB962C8B-B14F-4D97-AF65-F5344CB8AC3E}">
        <p14:creationId xmlns:p14="http://schemas.microsoft.com/office/powerpoint/2010/main" val="2270490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B08F5-644D-458A-A4A7-6AED938FA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624B5-EF77-D10F-53BE-070E5D1DC786}"/>
              </a:ext>
            </a:extLst>
          </p:cNvPr>
          <p:cNvSpPr>
            <a:spLocks noGrp="1"/>
          </p:cNvSpPr>
          <p:nvPr>
            <p:ph type="title"/>
          </p:nvPr>
        </p:nvSpPr>
        <p:spPr>
          <a:xfrm>
            <a:off x="1378526" y="987552"/>
            <a:ext cx="9605635" cy="1059305"/>
          </a:xfrm>
        </p:spPr>
        <p:txBody>
          <a:bodyPr>
            <a:normAutofit/>
          </a:bodyPr>
          <a:lstStyle/>
          <a:p>
            <a:r>
              <a:rPr lang="en-IN" dirty="0"/>
              <a:t>Test Case 3.5 : Occluded Banana</a:t>
            </a:r>
          </a:p>
        </p:txBody>
      </p:sp>
      <p:pic>
        <p:nvPicPr>
          <p:cNvPr id="5" name="Content Placeholder 4">
            <a:extLst>
              <a:ext uri="{FF2B5EF4-FFF2-40B4-BE49-F238E27FC236}">
                <a16:creationId xmlns:a16="http://schemas.microsoft.com/office/drawing/2014/main" id="{4DFAB9F1-45D2-DDA7-DBFB-DA44EAC7301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78411" y="1947044"/>
            <a:ext cx="8405864" cy="4202931"/>
          </a:xfrm>
        </p:spPr>
      </p:pic>
    </p:spTree>
    <p:extLst>
      <p:ext uri="{BB962C8B-B14F-4D97-AF65-F5344CB8AC3E}">
        <p14:creationId xmlns:p14="http://schemas.microsoft.com/office/powerpoint/2010/main" val="1322210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70D35-B249-8573-527D-97E9828F7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2C8D5C-95CC-A20B-E6BE-BE82C95F2843}"/>
              </a:ext>
            </a:extLst>
          </p:cNvPr>
          <p:cNvSpPr>
            <a:spLocks noGrp="1"/>
          </p:cNvSpPr>
          <p:nvPr>
            <p:ph type="title"/>
          </p:nvPr>
        </p:nvSpPr>
        <p:spPr>
          <a:xfrm>
            <a:off x="1378526" y="987552"/>
            <a:ext cx="9605635" cy="1059305"/>
          </a:xfrm>
        </p:spPr>
        <p:txBody>
          <a:bodyPr>
            <a:normAutofit/>
          </a:bodyPr>
          <a:lstStyle/>
          <a:p>
            <a:r>
              <a:rPr lang="en-IN" dirty="0"/>
              <a:t>Test Case 3.6 : Rubin Vase</a:t>
            </a:r>
          </a:p>
        </p:txBody>
      </p:sp>
      <p:pic>
        <p:nvPicPr>
          <p:cNvPr id="5" name="Content Placeholder 4">
            <a:extLst>
              <a:ext uri="{FF2B5EF4-FFF2-40B4-BE49-F238E27FC236}">
                <a16:creationId xmlns:a16="http://schemas.microsoft.com/office/drawing/2014/main" id="{1B845018-F10F-16BE-DDDE-0E2528BC53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89713" y="2192850"/>
            <a:ext cx="8012573" cy="4006286"/>
          </a:xfrm>
        </p:spPr>
      </p:pic>
    </p:spTree>
    <p:extLst>
      <p:ext uri="{BB962C8B-B14F-4D97-AF65-F5344CB8AC3E}">
        <p14:creationId xmlns:p14="http://schemas.microsoft.com/office/powerpoint/2010/main" val="2585145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0AEB9-119C-ED89-5B8B-2395B35B7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5656A-BCCC-DDB0-A33C-92D831D01909}"/>
              </a:ext>
            </a:extLst>
          </p:cNvPr>
          <p:cNvSpPr>
            <a:spLocks noGrp="1"/>
          </p:cNvSpPr>
          <p:nvPr>
            <p:ph type="title"/>
          </p:nvPr>
        </p:nvSpPr>
        <p:spPr>
          <a:xfrm>
            <a:off x="1378526" y="987552"/>
            <a:ext cx="9605635" cy="1059305"/>
          </a:xfrm>
        </p:spPr>
        <p:txBody>
          <a:bodyPr>
            <a:normAutofit/>
          </a:bodyPr>
          <a:lstStyle/>
          <a:p>
            <a:r>
              <a:rPr lang="en-IN" dirty="0"/>
              <a:t>Test Case 3.7 : Point Painting</a:t>
            </a:r>
          </a:p>
        </p:txBody>
      </p:sp>
      <p:pic>
        <p:nvPicPr>
          <p:cNvPr id="5" name="Content Placeholder 4">
            <a:extLst>
              <a:ext uri="{FF2B5EF4-FFF2-40B4-BE49-F238E27FC236}">
                <a16:creationId xmlns:a16="http://schemas.microsoft.com/office/drawing/2014/main" id="{41926D1F-C106-5B10-702C-CE7213F1EC8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61598" y="2305744"/>
            <a:ext cx="7668803" cy="3834400"/>
          </a:xfrm>
        </p:spPr>
      </p:pic>
    </p:spTree>
    <p:extLst>
      <p:ext uri="{BB962C8B-B14F-4D97-AF65-F5344CB8AC3E}">
        <p14:creationId xmlns:p14="http://schemas.microsoft.com/office/powerpoint/2010/main" val="4104520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B11F6-ECC9-9045-CAA9-5BD87EB2B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BBDD4-848D-5B70-B1FD-744599445E05}"/>
              </a:ext>
            </a:extLst>
          </p:cNvPr>
          <p:cNvSpPr>
            <a:spLocks noGrp="1"/>
          </p:cNvSpPr>
          <p:nvPr>
            <p:ph type="title"/>
          </p:nvPr>
        </p:nvSpPr>
        <p:spPr>
          <a:xfrm>
            <a:off x="1378526" y="987552"/>
            <a:ext cx="9605635" cy="1059305"/>
          </a:xfrm>
        </p:spPr>
        <p:txBody>
          <a:bodyPr>
            <a:normAutofit/>
          </a:bodyPr>
          <a:lstStyle/>
          <a:p>
            <a:r>
              <a:rPr lang="en-IN" dirty="0"/>
              <a:t>Test Case 3.8 : Mosaic Bird</a:t>
            </a:r>
          </a:p>
        </p:txBody>
      </p:sp>
      <p:pic>
        <p:nvPicPr>
          <p:cNvPr id="7" name="Content Placeholder 6">
            <a:extLst>
              <a:ext uri="{FF2B5EF4-FFF2-40B4-BE49-F238E27FC236}">
                <a16:creationId xmlns:a16="http://schemas.microsoft.com/office/drawing/2014/main" id="{2209DC7B-C20B-D9C7-5500-5996B10D20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19185" y="2352395"/>
            <a:ext cx="7324315" cy="3662158"/>
          </a:xfrm>
        </p:spPr>
      </p:pic>
    </p:spTree>
    <p:extLst>
      <p:ext uri="{BB962C8B-B14F-4D97-AF65-F5344CB8AC3E}">
        <p14:creationId xmlns:p14="http://schemas.microsoft.com/office/powerpoint/2010/main" val="390494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150F2-2EBF-C1A6-C247-C47ADF106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C612E-A203-3970-3352-0F70AB818359}"/>
              </a:ext>
            </a:extLst>
          </p:cNvPr>
          <p:cNvSpPr>
            <a:spLocks noGrp="1"/>
          </p:cNvSpPr>
          <p:nvPr>
            <p:ph type="title"/>
          </p:nvPr>
        </p:nvSpPr>
        <p:spPr>
          <a:xfrm>
            <a:off x="1378526" y="987552"/>
            <a:ext cx="9605635" cy="1059305"/>
          </a:xfrm>
        </p:spPr>
        <p:txBody>
          <a:bodyPr>
            <a:normAutofit/>
          </a:bodyPr>
          <a:lstStyle/>
          <a:p>
            <a:r>
              <a:rPr lang="en-IN" dirty="0"/>
              <a:t>Test Case 3.9 : Dalmatian Dog</a:t>
            </a:r>
          </a:p>
        </p:txBody>
      </p:sp>
      <p:pic>
        <p:nvPicPr>
          <p:cNvPr id="7" name="Content Placeholder 6">
            <a:extLst>
              <a:ext uri="{FF2B5EF4-FFF2-40B4-BE49-F238E27FC236}">
                <a16:creationId xmlns:a16="http://schemas.microsoft.com/office/drawing/2014/main" id="{85078705-0DDB-ACB9-FE2E-59E39F8E5E0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70256" y="1870613"/>
            <a:ext cx="8622173" cy="4311087"/>
          </a:xfrm>
        </p:spPr>
      </p:pic>
    </p:spTree>
    <p:extLst>
      <p:ext uri="{BB962C8B-B14F-4D97-AF65-F5344CB8AC3E}">
        <p14:creationId xmlns:p14="http://schemas.microsoft.com/office/powerpoint/2010/main" val="716622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E6D01-BD6B-4877-9990-5BD4C7855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B4C5E-6555-DCAB-8691-5D8E5B4B959F}"/>
              </a:ext>
            </a:extLst>
          </p:cNvPr>
          <p:cNvSpPr>
            <a:spLocks noGrp="1"/>
          </p:cNvSpPr>
          <p:nvPr>
            <p:ph type="title"/>
          </p:nvPr>
        </p:nvSpPr>
        <p:spPr>
          <a:xfrm>
            <a:off x="1378526" y="987552"/>
            <a:ext cx="9605635" cy="1059305"/>
          </a:xfrm>
        </p:spPr>
        <p:txBody>
          <a:bodyPr>
            <a:normAutofit/>
          </a:bodyPr>
          <a:lstStyle/>
          <a:p>
            <a:r>
              <a:rPr lang="en-IN" dirty="0"/>
              <a:t>Test Case 3.10 : Cloud Face</a:t>
            </a:r>
          </a:p>
        </p:txBody>
      </p:sp>
      <p:pic>
        <p:nvPicPr>
          <p:cNvPr id="7" name="Content Placeholder 6">
            <a:extLst>
              <a:ext uri="{FF2B5EF4-FFF2-40B4-BE49-F238E27FC236}">
                <a16:creationId xmlns:a16="http://schemas.microsoft.com/office/drawing/2014/main" id="{C04E329A-51CF-E909-DE5F-9E053FE8D74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79291" y="2642444"/>
            <a:ext cx="6833418" cy="3416710"/>
          </a:xfrm>
        </p:spPr>
      </p:pic>
    </p:spTree>
    <p:extLst>
      <p:ext uri="{BB962C8B-B14F-4D97-AF65-F5344CB8AC3E}">
        <p14:creationId xmlns:p14="http://schemas.microsoft.com/office/powerpoint/2010/main" val="4191463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CBE44-C0D7-2B0E-A5FF-58368E28C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6E135-052E-5AA9-2837-30AAAE29A932}"/>
              </a:ext>
            </a:extLst>
          </p:cNvPr>
          <p:cNvSpPr>
            <a:spLocks noGrp="1"/>
          </p:cNvSpPr>
          <p:nvPr>
            <p:ph type="title"/>
          </p:nvPr>
        </p:nvSpPr>
        <p:spPr>
          <a:xfrm>
            <a:off x="1378526" y="987552"/>
            <a:ext cx="9605635" cy="1059305"/>
          </a:xfrm>
        </p:spPr>
        <p:txBody>
          <a:bodyPr/>
          <a:lstStyle/>
          <a:p>
            <a:r>
              <a:rPr lang="en-IN" dirty="0"/>
              <a:t>Test Case 1.1 : Rotating Snake</a:t>
            </a:r>
          </a:p>
        </p:txBody>
      </p:sp>
      <p:pic>
        <p:nvPicPr>
          <p:cNvPr id="25" name="Content Placeholder 24">
            <a:extLst>
              <a:ext uri="{FF2B5EF4-FFF2-40B4-BE49-F238E27FC236}">
                <a16:creationId xmlns:a16="http://schemas.microsoft.com/office/drawing/2014/main" id="{0AEF2E1D-3319-58D6-8657-F7AF849609D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32975" y="1848464"/>
            <a:ext cx="8326049" cy="4358994"/>
          </a:xfrm>
        </p:spPr>
      </p:pic>
    </p:spTree>
    <p:extLst>
      <p:ext uri="{BB962C8B-B14F-4D97-AF65-F5344CB8AC3E}">
        <p14:creationId xmlns:p14="http://schemas.microsoft.com/office/powerpoint/2010/main" val="2880701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9590C-EC40-6C5F-8C99-16074961C5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D97B90-1F62-42CF-97F7-8033DCF2C759}"/>
              </a:ext>
            </a:extLst>
          </p:cNvPr>
          <p:cNvSpPr>
            <a:spLocks noGrp="1"/>
          </p:cNvSpPr>
          <p:nvPr>
            <p:ph type="title"/>
          </p:nvPr>
        </p:nvSpPr>
        <p:spPr>
          <a:xfrm>
            <a:off x="1378526" y="987552"/>
            <a:ext cx="9605635" cy="1059305"/>
          </a:xfrm>
        </p:spPr>
        <p:txBody>
          <a:bodyPr>
            <a:noAutofit/>
          </a:bodyPr>
          <a:lstStyle/>
          <a:p>
            <a:r>
              <a:rPr lang="en-IN" sz="3200" dirty="0"/>
              <a:t>Summary : Segmentation with SAM2</a:t>
            </a:r>
          </a:p>
        </p:txBody>
      </p:sp>
      <p:sp>
        <p:nvSpPr>
          <p:cNvPr id="4" name="Content Placeholder 3">
            <a:extLst>
              <a:ext uri="{FF2B5EF4-FFF2-40B4-BE49-F238E27FC236}">
                <a16:creationId xmlns:a16="http://schemas.microsoft.com/office/drawing/2014/main" id="{7C6FDF97-ED02-C58C-E59A-30606602C754}"/>
              </a:ext>
            </a:extLst>
          </p:cNvPr>
          <p:cNvSpPr>
            <a:spLocks noGrp="1"/>
          </p:cNvSpPr>
          <p:nvPr>
            <p:ph sz="half" idx="1"/>
          </p:nvPr>
        </p:nvSpPr>
        <p:spPr>
          <a:xfrm>
            <a:off x="1298448" y="2560320"/>
            <a:ext cx="9536700" cy="3437357"/>
          </a:xfrm>
        </p:spPr>
        <p:txBody>
          <a:bodyPr>
            <a:normAutofit fontScale="92500" lnSpcReduction="10000"/>
          </a:bodyPr>
          <a:lstStyle/>
          <a:p>
            <a:r>
              <a:rPr lang="en-IN" dirty="0"/>
              <a:t>SAM2 Failed to segment Kanizsa triangle but was successful in the square case. </a:t>
            </a:r>
          </a:p>
          <a:p>
            <a:r>
              <a:rPr lang="en-IN" dirty="0"/>
              <a:t>The occlusion tests made the model think objects were different parts and detected it as fragmented instead of a single object.</a:t>
            </a:r>
          </a:p>
          <a:p>
            <a:r>
              <a:rPr lang="en-IN" dirty="0"/>
              <a:t>All the other high noise scenarios of dalmatian dogs, mosaic bird or the points painting SAM2 struggled and failed to group spots. Showing it requires text based prompts for understanding.</a:t>
            </a:r>
          </a:p>
          <a:p>
            <a:r>
              <a:rPr lang="en-IN" dirty="0"/>
              <a:t>SAM2 shows geometric intelligence but has difficulty with semantic reasoning.</a:t>
            </a:r>
          </a:p>
          <a:p>
            <a:r>
              <a:rPr lang="en-IN" dirty="0"/>
              <a:t>The results can slightly differ since a tiny model was used with less parameters over a larger model.</a:t>
            </a:r>
          </a:p>
        </p:txBody>
      </p:sp>
    </p:spTree>
    <p:extLst>
      <p:ext uri="{BB962C8B-B14F-4D97-AF65-F5344CB8AC3E}">
        <p14:creationId xmlns:p14="http://schemas.microsoft.com/office/powerpoint/2010/main" val="926955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CCBB-012F-FD6F-39A5-753ED9580650}"/>
              </a:ext>
            </a:extLst>
          </p:cNvPr>
          <p:cNvSpPr>
            <a:spLocks noGrp="1"/>
          </p:cNvSpPr>
          <p:nvPr>
            <p:ph type="title"/>
          </p:nvPr>
        </p:nvSpPr>
        <p:spPr/>
        <p:txBody>
          <a:bodyPr>
            <a:normAutofit fontScale="90000"/>
          </a:bodyPr>
          <a:lstStyle/>
          <a:p>
            <a:r>
              <a:rPr lang="en-IN" dirty="0"/>
              <a:t>Local Implementation</a:t>
            </a:r>
            <a:br>
              <a:rPr lang="en-IN" dirty="0"/>
            </a:br>
            <a:r>
              <a:rPr lang="en-IN" sz="3100" dirty="0"/>
              <a:t>All the scripts and images can be found on my repo : </a:t>
            </a:r>
            <a:r>
              <a:rPr lang="en-IN" sz="3100" dirty="0">
                <a:hlinkClick r:id="rId2"/>
              </a:rPr>
              <a:t>https://github.com/code-barrage/FAU_CVP_Project-WiSo25-26</a:t>
            </a:r>
            <a:r>
              <a:rPr lang="en-IN" sz="3100" dirty="0"/>
              <a:t> </a:t>
            </a:r>
          </a:p>
        </p:txBody>
      </p:sp>
      <p:pic>
        <p:nvPicPr>
          <p:cNvPr id="5" name="Content Placeholder 4">
            <a:extLst>
              <a:ext uri="{FF2B5EF4-FFF2-40B4-BE49-F238E27FC236}">
                <a16:creationId xmlns:a16="http://schemas.microsoft.com/office/drawing/2014/main" id="{9D666A00-97C9-9C89-CF1E-767A65B91FCA}"/>
              </a:ext>
            </a:extLst>
          </p:cNvPr>
          <p:cNvPicPr>
            <a:picLocks noGrp="1" noChangeAspect="1"/>
          </p:cNvPicPr>
          <p:nvPr>
            <p:ph idx="1"/>
          </p:nvPr>
        </p:nvPicPr>
        <p:blipFill>
          <a:blip r:embed="rId3"/>
          <a:stretch>
            <a:fillRect/>
          </a:stretch>
        </p:blipFill>
        <p:spPr>
          <a:xfrm>
            <a:off x="1096391" y="2654709"/>
            <a:ext cx="4665617" cy="3063312"/>
          </a:xfrm>
          <a:prstGeom prst="rect">
            <a:avLst/>
          </a:prstGeom>
        </p:spPr>
      </p:pic>
      <p:pic>
        <p:nvPicPr>
          <p:cNvPr id="7" name="Picture 6">
            <a:extLst>
              <a:ext uri="{FF2B5EF4-FFF2-40B4-BE49-F238E27FC236}">
                <a16:creationId xmlns:a16="http://schemas.microsoft.com/office/drawing/2014/main" id="{9C8E1403-306B-338B-3787-9A6A36A989B8}"/>
              </a:ext>
            </a:extLst>
          </p:cNvPr>
          <p:cNvPicPr>
            <a:picLocks noChangeAspect="1"/>
          </p:cNvPicPr>
          <p:nvPr/>
        </p:nvPicPr>
        <p:blipFill>
          <a:blip r:embed="rId4"/>
          <a:stretch>
            <a:fillRect/>
          </a:stretch>
        </p:blipFill>
        <p:spPr>
          <a:xfrm>
            <a:off x="6096000" y="2654709"/>
            <a:ext cx="4999609" cy="3063312"/>
          </a:xfrm>
          <a:prstGeom prst="rect">
            <a:avLst/>
          </a:prstGeom>
        </p:spPr>
      </p:pic>
    </p:spTree>
    <p:extLst>
      <p:ext uri="{BB962C8B-B14F-4D97-AF65-F5344CB8AC3E}">
        <p14:creationId xmlns:p14="http://schemas.microsoft.com/office/powerpoint/2010/main" val="2774137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3B2E9-D047-4CE7-401B-4F72017ED8E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FD14E22B-90E2-CB69-34A3-457C4AFE6A99}"/>
              </a:ext>
            </a:extLst>
          </p:cNvPr>
          <p:cNvPicPr>
            <a:picLocks noGrp="1" noChangeAspect="1"/>
          </p:cNvPicPr>
          <p:nvPr>
            <p:ph idx="1"/>
          </p:nvPr>
        </p:nvPicPr>
        <p:blipFill>
          <a:blip r:embed="rId2"/>
          <a:stretch>
            <a:fillRect/>
          </a:stretch>
        </p:blipFill>
        <p:spPr>
          <a:xfrm>
            <a:off x="920586" y="718831"/>
            <a:ext cx="10350827" cy="5566469"/>
          </a:xfrm>
          <a:prstGeom prst="rect">
            <a:avLst/>
          </a:prstGeom>
        </p:spPr>
      </p:pic>
    </p:spTree>
    <p:extLst>
      <p:ext uri="{BB962C8B-B14F-4D97-AF65-F5344CB8AC3E}">
        <p14:creationId xmlns:p14="http://schemas.microsoft.com/office/powerpoint/2010/main" val="87494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02449-31FE-3864-AB21-8DCDB43B10C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784BFD2-A658-ECD1-C987-140CEBFA0E49}"/>
              </a:ext>
            </a:extLst>
          </p:cNvPr>
          <p:cNvPicPr>
            <a:picLocks noGrp="1" noChangeAspect="1"/>
          </p:cNvPicPr>
          <p:nvPr>
            <p:ph idx="1"/>
          </p:nvPr>
        </p:nvPicPr>
        <p:blipFill>
          <a:blip r:embed="rId2"/>
          <a:stretch>
            <a:fillRect/>
          </a:stretch>
        </p:blipFill>
        <p:spPr>
          <a:xfrm>
            <a:off x="832096" y="598177"/>
            <a:ext cx="10527808" cy="5661646"/>
          </a:xfrm>
          <a:prstGeom prst="rect">
            <a:avLst/>
          </a:prstGeom>
        </p:spPr>
      </p:pic>
    </p:spTree>
    <p:extLst>
      <p:ext uri="{BB962C8B-B14F-4D97-AF65-F5344CB8AC3E}">
        <p14:creationId xmlns:p14="http://schemas.microsoft.com/office/powerpoint/2010/main" val="149666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ACCB-0CE3-D140-60EC-278AF9094FF2}"/>
              </a:ext>
            </a:extLst>
          </p:cNvPr>
          <p:cNvSpPr>
            <a:spLocks noGrp="1"/>
          </p:cNvSpPr>
          <p:nvPr>
            <p:ph type="title"/>
          </p:nvPr>
        </p:nvSpPr>
        <p:spPr/>
        <p:txBody>
          <a:bodyPr>
            <a:normAutofit/>
          </a:bodyPr>
          <a:lstStyle/>
          <a:p>
            <a:r>
              <a:rPr lang="en-IN" dirty="0"/>
              <a:t>References and Courtesy</a:t>
            </a:r>
          </a:p>
        </p:txBody>
      </p:sp>
      <p:sp>
        <p:nvSpPr>
          <p:cNvPr id="3" name="Content Placeholder 2">
            <a:extLst>
              <a:ext uri="{FF2B5EF4-FFF2-40B4-BE49-F238E27FC236}">
                <a16:creationId xmlns:a16="http://schemas.microsoft.com/office/drawing/2014/main" id="{B04B3300-7083-B6EB-070A-30A604CE916A}"/>
              </a:ext>
            </a:extLst>
          </p:cNvPr>
          <p:cNvSpPr>
            <a:spLocks noGrp="1"/>
          </p:cNvSpPr>
          <p:nvPr>
            <p:ph idx="1"/>
          </p:nvPr>
        </p:nvSpPr>
        <p:spPr/>
        <p:txBody>
          <a:bodyPr>
            <a:normAutofit fontScale="92500"/>
          </a:bodyPr>
          <a:lstStyle/>
          <a:p>
            <a:r>
              <a:rPr lang="en-IN" dirty="0">
                <a:hlinkClick r:id="rId2"/>
              </a:rPr>
              <a:t>https://www.ecva.net/papers/eccv_2020/papers_ECCV/papers/123470392.pdf</a:t>
            </a:r>
            <a:endParaRPr lang="en-IN" dirty="0"/>
          </a:p>
          <a:p>
            <a:r>
              <a:rPr lang="en-IN" dirty="0">
                <a:hlinkClick r:id="rId3"/>
              </a:rPr>
              <a:t>https://michaelbach.de/ot/mot-snakesLum/</a:t>
            </a:r>
            <a:endParaRPr lang="en-IN" dirty="0"/>
          </a:p>
          <a:p>
            <a:r>
              <a:rPr lang="en-IN" dirty="0">
                <a:hlinkClick r:id="rId4"/>
              </a:rPr>
              <a:t>https://journals.sagepub.com/doi/10.1177/20416695211018720</a:t>
            </a:r>
            <a:endParaRPr lang="en-IN" dirty="0"/>
          </a:p>
          <a:p>
            <a:r>
              <a:rPr lang="en-IN" dirty="0">
                <a:hlinkClick r:id="rId5"/>
              </a:rPr>
              <a:t>https://www.psy.ritsumei.ac.jp/akitaoka/saishin57e.html</a:t>
            </a:r>
            <a:endParaRPr lang="en-IN" dirty="0"/>
          </a:p>
          <a:p>
            <a:r>
              <a:rPr lang="en-IN" dirty="0">
                <a:hlinkClick r:id="rId6"/>
              </a:rPr>
              <a:t>https://www.reddit.com/r/illusionporn/comments/1ptwxbq/a_ceiling_art_that_looks_like_moving/?utm_source=share&amp;utm_medium=web3x&amp;utm_name=web3xcss&amp;utm_term=1&amp;utm_content=share_button</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2812152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C320C-2D23-CC76-CD54-C302915E0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7E759-A036-13BB-0AB7-3612ACF81FF4}"/>
              </a:ext>
            </a:extLst>
          </p:cNvPr>
          <p:cNvSpPr>
            <a:spLocks noGrp="1"/>
          </p:cNvSpPr>
          <p:nvPr>
            <p:ph type="title"/>
          </p:nvPr>
        </p:nvSpPr>
        <p:spPr>
          <a:xfrm>
            <a:off x="1378526" y="987552"/>
            <a:ext cx="9605635" cy="1059305"/>
          </a:xfrm>
        </p:spPr>
        <p:txBody>
          <a:bodyPr>
            <a:normAutofit/>
          </a:bodyPr>
          <a:lstStyle/>
          <a:p>
            <a:r>
              <a:rPr lang="en-IN" sz="3600" dirty="0"/>
              <a:t>Test Case 1.2 :Colour Swapped Non Rotating Snake</a:t>
            </a:r>
          </a:p>
        </p:txBody>
      </p:sp>
      <p:pic>
        <p:nvPicPr>
          <p:cNvPr id="14" name="Content Placeholder 13">
            <a:extLst>
              <a:ext uri="{FF2B5EF4-FFF2-40B4-BE49-F238E27FC236}">
                <a16:creationId xmlns:a16="http://schemas.microsoft.com/office/drawing/2014/main" id="{4569FC28-8282-3B69-1B3D-A6FE11203E5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34968" y="1838633"/>
            <a:ext cx="8322063" cy="4395019"/>
          </a:xfrm>
        </p:spPr>
      </p:pic>
    </p:spTree>
    <p:extLst>
      <p:ext uri="{BB962C8B-B14F-4D97-AF65-F5344CB8AC3E}">
        <p14:creationId xmlns:p14="http://schemas.microsoft.com/office/powerpoint/2010/main" val="2772879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9145E-3CF6-4798-063C-751A89A57F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2C8CC-6405-246B-0428-81598E4C05B7}"/>
              </a:ext>
            </a:extLst>
          </p:cNvPr>
          <p:cNvSpPr>
            <a:spLocks noGrp="1"/>
          </p:cNvSpPr>
          <p:nvPr>
            <p:ph type="title"/>
          </p:nvPr>
        </p:nvSpPr>
        <p:spPr>
          <a:xfrm>
            <a:off x="1378526" y="987552"/>
            <a:ext cx="9605635" cy="1059305"/>
          </a:xfrm>
        </p:spPr>
        <p:txBody>
          <a:bodyPr>
            <a:normAutofit/>
          </a:bodyPr>
          <a:lstStyle/>
          <a:p>
            <a:r>
              <a:rPr lang="en-IN" dirty="0"/>
              <a:t>Test Case 1.3 : Drifting Emboss Illusion</a:t>
            </a:r>
          </a:p>
        </p:txBody>
      </p:sp>
      <p:pic>
        <p:nvPicPr>
          <p:cNvPr id="11" name="Content Placeholder 10">
            <a:extLst>
              <a:ext uri="{FF2B5EF4-FFF2-40B4-BE49-F238E27FC236}">
                <a16:creationId xmlns:a16="http://schemas.microsoft.com/office/drawing/2014/main" id="{C84A7D86-9BDB-E093-CE86-CED04AE9D4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32281" y="2046857"/>
            <a:ext cx="7727438" cy="4130284"/>
          </a:xfrm>
        </p:spPr>
      </p:pic>
    </p:spTree>
    <p:extLst>
      <p:ext uri="{BB962C8B-B14F-4D97-AF65-F5344CB8AC3E}">
        <p14:creationId xmlns:p14="http://schemas.microsoft.com/office/powerpoint/2010/main" val="2439207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B638D-D25E-5604-3F03-3F5B9500D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D9C3D5-9EB9-0FEF-2D8D-CE81A02735B6}"/>
              </a:ext>
            </a:extLst>
          </p:cNvPr>
          <p:cNvSpPr>
            <a:spLocks noGrp="1"/>
          </p:cNvSpPr>
          <p:nvPr>
            <p:ph type="title"/>
          </p:nvPr>
        </p:nvSpPr>
        <p:spPr>
          <a:xfrm>
            <a:off x="1378526" y="987552"/>
            <a:ext cx="9605635" cy="1059305"/>
          </a:xfrm>
        </p:spPr>
        <p:txBody>
          <a:bodyPr>
            <a:normAutofit/>
          </a:bodyPr>
          <a:lstStyle/>
          <a:p>
            <a:r>
              <a:rPr lang="en-IN" dirty="0"/>
              <a:t>Test Case 1.4 :  Anomalous Motion</a:t>
            </a:r>
          </a:p>
        </p:txBody>
      </p:sp>
      <p:pic>
        <p:nvPicPr>
          <p:cNvPr id="5" name="Content Placeholder 4">
            <a:extLst>
              <a:ext uri="{FF2B5EF4-FFF2-40B4-BE49-F238E27FC236}">
                <a16:creationId xmlns:a16="http://schemas.microsoft.com/office/drawing/2014/main" id="{D6DE058C-0DE5-DF70-677D-5BE191413D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48527" y="1729313"/>
            <a:ext cx="7894945" cy="4474842"/>
          </a:xfrm>
        </p:spPr>
      </p:pic>
    </p:spTree>
    <p:extLst>
      <p:ext uri="{BB962C8B-B14F-4D97-AF65-F5344CB8AC3E}">
        <p14:creationId xmlns:p14="http://schemas.microsoft.com/office/powerpoint/2010/main" val="175653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5EFEF-E1BF-92C2-A9D8-BFB445EA2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241BEC-BEC1-5ED7-800E-E181BEA8A24D}"/>
              </a:ext>
            </a:extLst>
          </p:cNvPr>
          <p:cNvSpPr>
            <a:spLocks noGrp="1"/>
          </p:cNvSpPr>
          <p:nvPr>
            <p:ph type="title"/>
          </p:nvPr>
        </p:nvSpPr>
        <p:spPr>
          <a:xfrm>
            <a:off x="1378526" y="987552"/>
            <a:ext cx="9605635" cy="1059305"/>
          </a:xfrm>
        </p:spPr>
        <p:txBody>
          <a:bodyPr>
            <a:normAutofit/>
          </a:bodyPr>
          <a:lstStyle/>
          <a:p>
            <a:r>
              <a:rPr lang="en-IN" dirty="0"/>
              <a:t>Test Case 1.5 : Pure Black Image</a:t>
            </a:r>
          </a:p>
        </p:txBody>
      </p:sp>
      <p:pic>
        <p:nvPicPr>
          <p:cNvPr id="5" name="Content Placeholder 4">
            <a:extLst>
              <a:ext uri="{FF2B5EF4-FFF2-40B4-BE49-F238E27FC236}">
                <a16:creationId xmlns:a16="http://schemas.microsoft.com/office/drawing/2014/main" id="{78B3457A-2E13-7B89-EB6B-7BAC4CCA45D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74739" y="2046857"/>
            <a:ext cx="7042522" cy="4108137"/>
          </a:xfrm>
        </p:spPr>
      </p:pic>
    </p:spTree>
    <p:extLst>
      <p:ext uri="{BB962C8B-B14F-4D97-AF65-F5344CB8AC3E}">
        <p14:creationId xmlns:p14="http://schemas.microsoft.com/office/powerpoint/2010/main" val="2487109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7C97E-6BAF-A966-6F2A-DB350EF46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FD13F-C14A-1BDB-90FE-A81D9A3880F8}"/>
              </a:ext>
            </a:extLst>
          </p:cNvPr>
          <p:cNvSpPr>
            <a:spLocks noGrp="1"/>
          </p:cNvSpPr>
          <p:nvPr>
            <p:ph type="title"/>
          </p:nvPr>
        </p:nvSpPr>
        <p:spPr>
          <a:xfrm>
            <a:off x="1378526" y="987552"/>
            <a:ext cx="9605635" cy="1059305"/>
          </a:xfrm>
        </p:spPr>
        <p:txBody>
          <a:bodyPr>
            <a:normAutofit/>
          </a:bodyPr>
          <a:lstStyle/>
          <a:p>
            <a:r>
              <a:rPr lang="en-IN" dirty="0"/>
              <a:t>Test Case 1.6 : White Noise Image</a:t>
            </a:r>
          </a:p>
        </p:txBody>
      </p:sp>
      <p:pic>
        <p:nvPicPr>
          <p:cNvPr id="5" name="Content Placeholder 4">
            <a:extLst>
              <a:ext uri="{FF2B5EF4-FFF2-40B4-BE49-F238E27FC236}">
                <a16:creationId xmlns:a16="http://schemas.microsoft.com/office/drawing/2014/main" id="{B687C936-E365-C34E-868C-E7290316D5B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10939" y="1817803"/>
            <a:ext cx="7570122" cy="4415904"/>
          </a:xfrm>
        </p:spPr>
      </p:pic>
    </p:spTree>
    <p:extLst>
      <p:ext uri="{BB962C8B-B14F-4D97-AF65-F5344CB8AC3E}">
        <p14:creationId xmlns:p14="http://schemas.microsoft.com/office/powerpoint/2010/main" val="35215480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624</TotalTime>
  <Words>1058</Words>
  <Application>Microsoft Office PowerPoint</Application>
  <PresentationFormat>Widescreen</PresentationFormat>
  <Paragraphs>78</Paragraphs>
  <Slides>44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Garamond</vt:lpstr>
      <vt:lpstr>Organic</vt:lpstr>
      <vt:lpstr>Computational Visual Perception Project Part – 2</vt:lpstr>
      <vt:lpstr>1. Optical Flow &amp; Motion Perception</vt:lpstr>
      <vt:lpstr>Verification of Local Implementation </vt:lpstr>
      <vt:lpstr>Test Case 1.1 : Rotating Snake</vt:lpstr>
      <vt:lpstr>Test Case 1.2 :Colour Swapped Non Rotating Snake</vt:lpstr>
      <vt:lpstr>Test Case 1.3 : Drifting Emboss Illusion</vt:lpstr>
      <vt:lpstr>Test Case 1.4 :  Anomalous Motion</vt:lpstr>
      <vt:lpstr>Test Case 1.5 : Pure Black Image</vt:lpstr>
      <vt:lpstr>Test Case 1.6 : White Noise Image</vt:lpstr>
      <vt:lpstr>Test Case 1.7 : Repeated Pattern</vt:lpstr>
      <vt:lpstr>Test Case 1.8 : Repeated Pattern Rotated</vt:lpstr>
      <vt:lpstr>Summary : Optical Flow with RAFT</vt:lpstr>
      <vt:lpstr>2. Depth Estimation</vt:lpstr>
      <vt:lpstr>Verification of Local Implementation </vt:lpstr>
      <vt:lpstr>Test Case 2.1 : 3D Chalk Art</vt:lpstr>
      <vt:lpstr>Test Case 2.2 : Real Sinkhole in Road</vt:lpstr>
      <vt:lpstr>Test Case 2.3 : Mirror on the Wall</vt:lpstr>
      <vt:lpstr>Test Case 2.4.1: Famous Tesla Wall Test</vt:lpstr>
      <vt:lpstr>Test Case 2.4.2 : Tesla Wall Test Cropped</vt:lpstr>
      <vt:lpstr>Test Case 2.5 : Transparent Glass Door</vt:lpstr>
      <vt:lpstr>Test Case 2.6 : Penrose Triangle</vt:lpstr>
      <vt:lpstr>Test Case 2.7 : Ames Room</vt:lpstr>
      <vt:lpstr>Test Case 2.8 : Shadow on Wall</vt:lpstr>
      <vt:lpstr>Test Case 2.9 : Flat White Wall</vt:lpstr>
      <vt:lpstr>Test Case 2.10.1 : Screen with a Landscape</vt:lpstr>
      <vt:lpstr>Test Case 2.10.2 :Screen with a Landscape Crop</vt:lpstr>
      <vt:lpstr>Summary : Depth Estimation with DepthAnythingV2</vt:lpstr>
      <vt:lpstr>3. Segmentation</vt:lpstr>
      <vt:lpstr>Verification of Local Implementation </vt:lpstr>
      <vt:lpstr>Test Case 3.1 : Kanizsa Triangle</vt:lpstr>
      <vt:lpstr>Test Case 3.2 : Kanizsa Square</vt:lpstr>
      <vt:lpstr>Test Case 3.3 : Dalmatian</vt:lpstr>
      <vt:lpstr>Test Case 3.4 : Tree Owl</vt:lpstr>
      <vt:lpstr>Test Case 3.5 : Occluded Banana</vt:lpstr>
      <vt:lpstr>Test Case 3.6 : Rubin Vase</vt:lpstr>
      <vt:lpstr>Test Case 3.7 : Point Painting</vt:lpstr>
      <vt:lpstr>Test Case 3.8 : Mosaic Bird</vt:lpstr>
      <vt:lpstr>Test Case 3.9 : Dalmatian Dog</vt:lpstr>
      <vt:lpstr>Test Case 3.10 : Cloud Face</vt:lpstr>
      <vt:lpstr>Summary : Segmentation with SAM2</vt:lpstr>
      <vt:lpstr>Local Implementation All the scripts and images can be found on my repo : https://github.com/code-barrage/FAU_CVP_Project-WiSo25-26 </vt:lpstr>
      <vt:lpstr>PowerPoint Presentation</vt:lpstr>
      <vt:lpstr>PowerPoint Presentation</vt:lpstr>
      <vt:lpstr>References and Courtesy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Siddhant Sharma</dc:creator>
  <cp:lastModifiedBy>Siddhant Sharma</cp:lastModifiedBy>
  <cp:revision>13</cp:revision>
  <dcterms:created xsi:type="dcterms:W3CDTF">2025-11-21T17:05:36Z</dcterms:created>
  <dcterms:modified xsi:type="dcterms:W3CDTF">2026-01-02T22:43:16Z</dcterms:modified>
</cp:coreProperties>
</file>